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 id="2147483821" r:id="rId4"/>
  </p:sldMasterIdLst>
  <p:notesMasterIdLst>
    <p:notesMasterId r:id="rId144"/>
  </p:notesMasterIdLst>
  <p:handoutMasterIdLst>
    <p:handoutMasterId r:id="rId145"/>
  </p:handoutMasterIdLst>
  <p:sldIdLst>
    <p:sldId id="363" r:id="rId5"/>
    <p:sldId id="894" r:id="rId6"/>
    <p:sldId id="503" r:id="rId7"/>
    <p:sldId id="952" r:id="rId8"/>
    <p:sldId id="886" r:id="rId9"/>
    <p:sldId id="953" r:id="rId10"/>
    <p:sldId id="807" r:id="rId11"/>
    <p:sldId id="506" r:id="rId12"/>
    <p:sldId id="522" r:id="rId13"/>
    <p:sldId id="954" r:id="rId14"/>
    <p:sldId id="951" r:id="rId15"/>
    <p:sldId id="758" r:id="rId16"/>
    <p:sldId id="970" r:id="rId17"/>
    <p:sldId id="956" r:id="rId18"/>
    <p:sldId id="514" r:id="rId19"/>
    <p:sldId id="297" r:id="rId20"/>
    <p:sldId id="552" r:id="rId21"/>
    <p:sldId id="651" r:id="rId22"/>
    <p:sldId id="941" r:id="rId23"/>
    <p:sldId id="452" r:id="rId24"/>
    <p:sldId id="453" r:id="rId25"/>
    <p:sldId id="940" r:id="rId26"/>
    <p:sldId id="942" r:id="rId27"/>
    <p:sldId id="455" r:id="rId28"/>
    <p:sldId id="507" r:id="rId29"/>
    <p:sldId id="798" r:id="rId30"/>
    <p:sldId id="943" r:id="rId31"/>
    <p:sldId id="782" r:id="rId32"/>
    <p:sldId id="944" r:id="rId33"/>
    <p:sldId id="822" r:id="rId34"/>
    <p:sldId id="945" r:id="rId35"/>
    <p:sldId id="881" r:id="rId36"/>
    <p:sldId id="1064" r:id="rId37"/>
    <p:sldId id="1065" r:id="rId38"/>
    <p:sldId id="971" r:id="rId39"/>
    <p:sldId id="957" r:id="rId40"/>
    <p:sldId id="788" r:id="rId41"/>
    <p:sldId id="789" r:id="rId42"/>
    <p:sldId id="466" r:id="rId43"/>
    <p:sldId id="799" r:id="rId44"/>
    <p:sldId id="823" r:id="rId45"/>
    <p:sldId id="783" r:id="rId46"/>
    <p:sldId id="824" r:id="rId47"/>
    <p:sldId id="784" r:id="rId48"/>
    <p:sldId id="672" r:id="rId49"/>
    <p:sldId id="785" r:id="rId50"/>
    <p:sldId id="786" r:id="rId51"/>
    <p:sldId id="825" r:id="rId52"/>
    <p:sldId id="675" r:id="rId53"/>
    <p:sldId id="676" r:id="rId54"/>
    <p:sldId id="787" r:id="rId55"/>
    <p:sldId id="679" r:id="rId56"/>
    <p:sldId id="680" r:id="rId57"/>
    <p:sldId id="777" r:id="rId58"/>
    <p:sldId id="778" r:id="rId59"/>
    <p:sldId id="826" r:id="rId60"/>
    <p:sldId id="827" r:id="rId61"/>
    <p:sldId id="828" r:id="rId62"/>
    <p:sldId id="830" r:id="rId63"/>
    <p:sldId id="831" r:id="rId64"/>
    <p:sldId id="833" r:id="rId65"/>
    <p:sldId id="803" r:id="rId66"/>
    <p:sldId id="883" r:id="rId67"/>
    <p:sldId id="972" r:id="rId68"/>
    <p:sldId id="960" r:id="rId69"/>
    <p:sldId id="899" r:id="rId70"/>
    <p:sldId id="900" r:id="rId71"/>
    <p:sldId id="901" r:id="rId72"/>
    <p:sldId id="902" r:id="rId73"/>
    <p:sldId id="903" r:id="rId74"/>
    <p:sldId id="904" r:id="rId75"/>
    <p:sldId id="905" r:id="rId76"/>
    <p:sldId id="906" r:id="rId77"/>
    <p:sldId id="907" r:id="rId78"/>
    <p:sldId id="908" r:id="rId79"/>
    <p:sldId id="909" r:id="rId80"/>
    <p:sldId id="910" r:id="rId81"/>
    <p:sldId id="911" r:id="rId82"/>
    <p:sldId id="912" r:id="rId83"/>
    <p:sldId id="913" r:id="rId84"/>
    <p:sldId id="914" r:id="rId85"/>
    <p:sldId id="915" r:id="rId86"/>
    <p:sldId id="916" r:id="rId87"/>
    <p:sldId id="917" r:id="rId88"/>
    <p:sldId id="918" r:id="rId89"/>
    <p:sldId id="919" r:id="rId90"/>
    <p:sldId id="920" r:id="rId91"/>
    <p:sldId id="921" r:id="rId92"/>
    <p:sldId id="922" r:id="rId93"/>
    <p:sldId id="923" r:id="rId94"/>
    <p:sldId id="924" r:id="rId95"/>
    <p:sldId id="925" r:id="rId96"/>
    <p:sldId id="926" r:id="rId97"/>
    <p:sldId id="927" r:id="rId98"/>
    <p:sldId id="928" r:id="rId99"/>
    <p:sldId id="929" r:id="rId100"/>
    <p:sldId id="930" r:id="rId101"/>
    <p:sldId id="931" r:id="rId102"/>
    <p:sldId id="932" r:id="rId103"/>
    <p:sldId id="933" r:id="rId104"/>
    <p:sldId id="816" r:id="rId105"/>
    <p:sldId id="973" r:id="rId106"/>
    <p:sldId id="962" r:id="rId107"/>
    <p:sldId id="1063" r:id="rId108"/>
    <p:sldId id="846" r:id="rId109"/>
    <p:sldId id="854" r:id="rId110"/>
    <p:sldId id="855" r:id="rId111"/>
    <p:sldId id="853" r:id="rId112"/>
    <p:sldId id="856" r:id="rId113"/>
    <p:sldId id="650" r:id="rId114"/>
    <p:sldId id="677" r:id="rId115"/>
    <p:sldId id="547" r:id="rId116"/>
    <p:sldId id="546" r:id="rId117"/>
    <p:sldId id="857" r:id="rId118"/>
    <p:sldId id="781" r:id="rId119"/>
    <p:sldId id="858" r:id="rId120"/>
    <p:sldId id="849" r:id="rId121"/>
    <p:sldId id="852" r:id="rId122"/>
    <p:sldId id="860" r:id="rId123"/>
    <p:sldId id="861" r:id="rId124"/>
    <p:sldId id="866" r:id="rId125"/>
    <p:sldId id="867" r:id="rId126"/>
    <p:sldId id="868" r:id="rId127"/>
    <p:sldId id="869" r:id="rId128"/>
    <p:sldId id="885" r:id="rId129"/>
    <p:sldId id="974" r:id="rId130"/>
    <p:sldId id="964" r:id="rId131"/>
    <p:sldId id="1031" r:id="rId132"/>
    <p:sldId id="985" r:id="rId133"/>
    <p:sldId id="965" r:id="rId134"/>
    <p:sldId id="1034" r:id="rId135"/>
    <p:sldId id="1061" r:id="rId136"/>
    <p:sldId id="1062" r:id="rId137"/>
    <p:sldId id="897" r:id="rId138"/>
    <p:sldId id="1011" r:id="rId139"/>
    <p:sldId id="1025" r:id="rId140"/>
    <p:sldId id="975" r:id="rId141"/>
    <p:sldId id="969" r:id="rId142"/>
    <p:sldId id="703" r:id="rId143"/>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01" autoAdjust="0"/>
    <p:restoredTop sz="94501" autoAdjust="0"/>
  </p:normalViewPr>
  <p:slideViewPr>
    <p:cSldViewPr>
      <p:cViewPr varScale="1">
        <p:scale>
          <a:sx n="112" d="100"/>
          <a:sy n="112" d="100"/>
        </p:scale>
        <p:origin x="576" y="192"/>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ableStyles" Target="tableStyle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notesMaster" Target="notesMasters/notesMaster1.xml"/><Relationship Id="rId90"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12/17/24</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2024-12-17</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3DAEF-4EA4-9C91-B64F-BFCE499F2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74B50-306F-FC57-FEF4-14E3FF428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B1A345-4555-3C68-4881-69CCA3DFFF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367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371615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5588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969-62AF-0D11-9CAC-6B4DD351F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CC57-C605-C316-7742-C78ECB2F8F9B}"/>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6E01346-2AAE-ED56-B7B0-A79280D4DD5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63032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68968-D1BE-2611-4ACD-FEE293BB8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DE976-895F-FE45-C9B9-81BB8EB723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4B03394-498E-A6C3-D413-2232C101C518}"/>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996162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478334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6C18-6E57-E606-0ED6-65F827A7E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CE262-5185-F37F-AA34-861407C86A0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FC98FF3-829C-6F38-6C2A-DB373BF7FB47}"/>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785038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6BF89-1897-EA2B-2F95-2CB43E4CD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AD82-414D-3074-C1E5-B05CF64960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FE77687-4260-412D-A02B-B1D52432734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415742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DCAF-F964-76E1-FF7B-E98E41A8D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47FEE-CEAB-7BF3-1CEB-7C911D0667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201EB43-7AD1-C197-6489-F82350E5261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85146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0CF6-189F-A550-BB21-BF6C461EF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1434-0B6D-0B03-484E-981219FF2AD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6958FF-991D-02AB-F369-E356409CBF42}"/>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89646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150277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EB4B-E451-01BC-9868-BE60A15FA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69BD-439F-58ED-DB9D-75D5C8104889}"/>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288A93-348D-DFDE-39F4-4F55B5F0790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15044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DD0B-8553-D27A-21DB-6D9BDB880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392D-9612-282C-AA1D-62688A92622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A014A8-8E88-36D5-F1C3-CFE3CF53CEAD}"/>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19923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0235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3B63-9268-E062-B005-4839DE5E5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D68A3-2A3D-7048-CBA3-49A93A5AD0F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E6D3A0D-4003-6D72-108F-B6F9F82ECD0A}"/>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789473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5450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693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336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126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23629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399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50ED-8B06-932A-3103-26957837F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A313E-54FC-53CC-2F5D-FE3CA818376E}"/>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72E4C35-73EE-2D94-FE6B-537942010C40}"/>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2678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845B-9FF4-9D13-5647-7E671B856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FB70F-5D08-FC4C-D315-A9680436AF8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BB9866F-1B4A-DC0E-77F8-72F366C51A6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786566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7932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703F7-EE6A-037A-08E2-B835F6BF7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49115-B227-2DA9-4452-1D2342BDC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E93BF-D79B-3936-A627-DF4DEF865A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31CA60-3FB7-4032-E2B6-1F67338801E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6524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78BC8-AEEE-E684-DAC0-8092E5615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C7F4E-7A29-DF08-4ED0-C0A1ACC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BED76-D3D7-7222-563D-C56029924D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8CA63D-0023-7D83-5126-4CEC82A996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69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3B0F5-BBA2-0D69-9A61-B545E3D08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64160-78E2-1124-CF4F-CC8E19F84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57060-D88A-94DC-AAB1-51913D7823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3A147-14A2-6450-F641-9170940C3E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889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ABB3-5A9D-AF4E-BDCB-07D847EE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56251-2B1C-F690-DE4E-982604E3E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6EF4A-4B67-39A6-5446-B979ED33D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26077-723B-D963-8CD5-9F823C9B2B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020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8413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1263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097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CA37-5A07-7AFF-CB9D-933D7CEB5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0842-D2A6-A98B-06CF-16EB2F47BE9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88CD85-0C11-9090-F243-CDE2C48BA222}"/>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039118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C323-057A-2BE6-FF32-8C51B6AA7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0DD2D-9F33-61EA-2A31-CA66043750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D1F8DB4-784A-8284-2CAD-0AD1A6467F6C}"/>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5124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97DC-12B6-93C6-D42A-264DEA6C3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3ED4B-BC76-54AC-C434-E51E662FFD5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1368728-CB26-6D49-ACA4-647F85405A0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208867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367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1654328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1B44-0390-4420-88F5-C428805C9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45D4E-0F88-4B6C-A0F5-A657E972B0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EFD99-6C98-4ED2-A6DF-A3B0E12CB908}"/>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F6F31D8-8A32-474E-9489-806A6DD397CA}"/>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0D3FD01-4C1D-46B7-BF44-4C37069853E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CCA9-2697-41AF-8AD8-A10FF8CA8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B7EABA-1A6F-42BA-AA7F-82CC8AA59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5C040C-9D16-49E1-A7B1-530BCD7801A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BD47672-8909-4458-998F-C74A3B20CB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901812B-DD05-45EA-AD7A-0B8E4DA1F8C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E62E-70EE-443E-900D-A391CAEB4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BC2E42-C650-47EC-AB4E-F3595FCF9A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E3AA1E-7E93-40DB-9FBE-04A5D58854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A528C8-F83F-4054-A285-C464F2DA2DDE}"/>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63F632E0-B5A1-499F-BBB2-4912E64A3CA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A0EA2520-EB7A-4CF5-AE79-B3AE81A47BB6}"/>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974C-785F-40D9-881A-9DD1B8A6CE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E7C65A-457C-4534-A2E7-4726FF011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4CD43A-F183-419D-BB84-83E10B20FA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03235B-FB6F-433D-9F2B-DF4C4F136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31DF22-2509-45E1-8F79-8480793A3F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F3293B-2179-43E7-8453-4F448EC66771}"/>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169B1F86-A334-41BC-BDD6-582109B1E4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8BA3733C-AFE5-42F5-857F-973144825C6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35D3-5B00-450D-A3EE-703276EBA2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575FC-71FE-477E-BA75-EB73DC6EFBED}"/>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4DBF473-A2A7-4294-A0EE-7586C08F7B9F}"/>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D57C6650-DB6D-4CA6-BB03-8823A49BEB4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D56BBB-34B9-4BD2-9CD6-9C6184E67E4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0CCAA447-A52B-4E23-BB8B-9DBAE33EAE71}"/>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DCCA3EE2-8FC3-4D83-BB8A-51B945618B0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81DA-145E-4B97-A314-AFCB961FB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1AD49C-E9FA-4867-A2AC-3F4E64BBD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838D0-0D66-4B23-B88B-EFD264667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B86665-3727-4547-8AF3-2C240C097DE0}"/>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28EF340B-E198-42A2-B2E9-1D4044F4686F}"/>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36E7327-9575-4548-8EC8-10B3ACCC4F6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382D-E27F-44E9-A646-148645AC1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59594-5062-49C4-BEEE-C8E6EE220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2B5BF4B-EF5C-4327-92EF-7A7DC1D43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EFEDCD-2B9C-4464-9ABB-BFC8E3910C99}"/>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ECFE67B-11B4-4A29-A1F3-1A77731C2A28}"/>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19B829B-E13D-4CEB-AA3E-83225253C76B}"/>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1923-97DA-4778-99B1-F9088F370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F0F16-A586-4D54-A32A-EE021F1047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A4CE8-C362-498F-8D31-36FF7A96B423}"/>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177C1CD-BD13-4682-B20C-70E509CA8C2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1A74951-D5B3-46C2-BC41-C1D6BCF3F90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CF85F-DD01-4B49-B389-59D280F30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EB24B-F5FE-435E-8A2B-EB3794EE92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55724-3EF6-478E-9714-3C071A18289B}"/>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342BC70-E988-42AC-BFD6-1CEBD889211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3BD16E-9573-4780-99B9-D7F351FFE90E}"/>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D2D-4DE5-D847-323E-927750CBBB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3A20C-9E5E-0AA9-50EE-31B2F8CD8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909E0-E86F-8BB8-3B8A-4D104C2A85DC}"/>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1243593D-00B9-F696-C5D4-D612B00FC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33FB9-D223-99C2-8EC3-CA3E71D6EE6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728321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B91C-0218-ACFA-0ACB-0B809BB97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F1093-06FB-39E9-B98F-FE9E24A05C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EEA2DB-1562-2F1A-2807-271C8B53C9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43498-40A5-5398-67CA-FDDEAC7E65A6}"/>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6" name="Footer Placeholder 5">
            <a:extLst>
              <a:ext uri="{FF2B5EF4-FFF2-40B4-BE49-F238E27FC236}">
                <a16:creationId xmlns:a16="http://schemas.microsoft.com/office/drawing/2014/main" id="{371B62C7-3956-83EF-26B3-4C0BBF2C0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89B1E-93E1-4398-0364-C4ED1A949AF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801068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5412-6B2D-D048-44D9-A2D8C3B54B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8756B-FAC3-A7DA-50F3-254B12C07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510623-9F84-4C77-2998-75024A697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FB07E-4C0D-753C-C4D7-68F0A272B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CFB5C-2168-9BD0-876A-F89532C836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20EA8-B935-8A95-ABB9-D3B8850CEDB4}"/>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8" name="Footer Placeholder 7">
            <a:extLst>
              <a:ext uri="{FF2B5EF4-FFF2-40B4-BE49-F238E27FC236}">
                <a16:creationId xmlns:a16="http://schemas.microsoft.com/office/drawing/2014/main" id="{CAA16473-81DE-C145-6693-8FB25C895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14A24C-43EB-04F6-D38F-9607003FE62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6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A423-3F9D-60B2-D80A-C012F7136C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75F6D5-5232-28AD-0F47-B119B7D69F75}"/>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4" name="Footer Placeholder 3">
            <a:extLst>
              <a:ext uri="{FF2B5EF4-FFF2-40B4-BE49-F238E27FC236}">
                <a16:creationId xmlns:a16="http://schemas.microsoft.com/office/drawing/2014/main" id="{D36CB30A-4E0F-6875-E39A-794307F5F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BA659-2DBA-37B1-5BD4-2D1D99790B1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0624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554CA-817F-4BF7-8F28-31E8A812023C}"/>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3" name="Footer Placeholder 2">
            <a:extLst>
              <a:ext uri="{FF2B5EF4-FFF2-40B4-BE49-F238E27FC236}">
                <a16:creationId xmlns:a16="http://schemas.microsoft.com/office/drawing/2014/main" id="{A240EA8D-C509-6E88-AEFC-B79CBB85D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893F7-931E-5505-3143-A7B3B5C57244}"/>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9710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B830-39D3-1A36-1B63-8DA28C4C9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AF889E-B2D4-FBC3-60C2-AF7481847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EAA62-7640-52A8-54FB-8D3FDFDC8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406B-67BA-3A81-BFB7-5A2AE774756B}"/>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6" name="Footer Placeholder 5">
            <a:extLst>
              <a:ext uri="{FF2B5EF4-FFF2-40B4-BE49-F238E27FC236}">
                <a16:creationId xmlns:a16="http://schemas.microsoft.com/office/drawing/2014/main" id="{77C815B2-1765-B4DC-79A7-E5BA430EA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2CC9F-BE64-0FBC-3F6F-B88317C70AB3}"/>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068157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2E13-FB85-DCA7-18F8-1432B8481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3E8F9B-25AA-BBE0-DD2A-477F83FE1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B22B09-9FE6-0987-D1A6-370813C24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02AF6-5386-07F4-5150-8F20C9B9A4BA}"/>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6" name="Footer Placeholder 5">
            <a:extLst>
              <a:ext uri="{FF2B5EF4-FFF2-40B4-BE49-F238E27FC236}">
                <a16:creationId xmlns:a16="http://schemas.microsoft.com/office/drawing/2014/main" id="{6E527F29-83AA-922B-E663-FF776F90D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CA8D6-D032-17F5-796F-7EECF8C0587A}"/>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864217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EEA-AC97-8626-F48F-5648821BC6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A3472-4FF5-FCD2-B119-565AA6FBD8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56AF6-3656-2978-D8DD-2F8A7E7874F7}"/>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233E4EBA-756D-D0C2-5CB8-551BF3710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F6C8-EF9B-1324-9E0F-5323F4514DE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2753065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9F404D-EC14-F48C-34D2-E46A6B181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6E152-0588-42AE-26CD-A07E9A1000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D5627-BE02-15D5-50F9-51F827AB916A}"/>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F9D37550-FC21-0FA0-6608-739822D02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CD2CA-BC8E-6019-BF3F-A4849030D64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46494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69810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47476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3243370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7EC671-128B-1C49-B456-F58C781427A5}"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144791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7EC671-128B-1C49-B456-F58C781427A5}" type="datetimeFigureOut">
              <a:rPr lang="en-US" smtClean="0"/>
              <a:t>12/17/24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55333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7EC671-128B-1C49-B456-F58C781427A5}" type="datetimeFigureOut">
              <a:rPr lang="en-US" smtClean="0"/>
              <a:t>12/17/24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06347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EC671-128B-1C49-B456-F58C781427A5}" type="datetimeFigureOut">
              <a:rPr lang="en-US" smtClean="0"/>
              <a:t>12/17/24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0420874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8821125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7703006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042881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2347346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2024-12-17</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2024-12-17</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2024-12-17</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2024-12-17</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08"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EC671-128B-1C49-B456-F58C781427A5}" type="datetimeFigureOut">
              <a:rPr lang="en-US" smtClean="0"/>
              <a:t>12/17/24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419A9-F50B-FF4B-AF6F-9D6E72205E63}" type="slidenum">
              <a:rPr lang="en-US" smtClean="0"/>
              <a:t>‹#›</a:t>
            </a:fld>
            <a:endParaRPr lang="en-US"/>
          </a:p>
        </p:txBody>
      </p:sp>
    </p:spTree>
    <p:extLst>
      <p:ext uri="{BB962C8B-B14F-4D97-AF65-F5344CB8AC3E}">
        <p14:creationId xmlns:p14="http://schemas.microsoft.com/office/powerpoint/2010/main" val="6286037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hyperlink" Target="https://www.whitehouse.gov/ostp/ai-bill-of-rights/" TargetMode="External"/><Relationship Id="rId7" Type="http://schemas.openxmlformats.org/officeDocument/2006/relationships/hyperlink" Target="https://www.caidp.org/global-academic-network/ai-policy-clinic/"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5.jpeg"/><Relationship Id="rId5" Type="http://schemas.openxmlformats.org/officeDocument/2006/relationships/image" Target="../media/image2.jpeg"/><Relationship Id="rId4" Type="http://schemas.openxmlformats.org/officeDocument/2006/relationships/image" Target="../media/image24.jpeg"/></Relationships>
</file>

<file path=ppt/slides/_rels/slide110.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2.png"/><Relationship Id="rId7" Type="http://schemas.openxmlformats.org/officeDocument/2006/relationships/image" Target="../media/image116.jpeg"/><Relationship Id="rId12" Type="http://schemas.openxmlformats.org/officeDocument/2006/relationships/image" Target="../media/image121.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jpeg"/><Relationship Id="rId4" Type="http://schemas.openxmlformats.org/officeDocument/2006/relationships/image" Target="../media/image113.png"/><Relationship Id="rId9" Type="http://schemas.openxmlformats.org/officeDocument/2006/relationships/image" Target="../media/image118.jpeg"/></Relationships>
</file>

<file path=ppt/slides/_rels/slide113.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2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image" Target="../media/image136.png"/></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3.xml"/><Relationship Id="rId1" Type="http://schemas.openxmlformats.org/officeDocument/2006/relationships/slideLayout" Target="../slideLayouts/slideLayout36.xml"/><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4.xml"/><Relationship Id="rId1" Type="http://schemas.openxmlformats.org/officeDocument/2006/relationships/slideLayout" Target="../slideLayouts/slideLayout36.xml"/><Relationship Id="rId4" Type="http://schemas.openxmlformats.org/officeDocument/2006/relationships/image" Target="../media/image138.png"/></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5.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1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1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hyperlink" Target="mailto:dcogburn@american.edu" TargetMode="External"/><Relationship Id="rId5" Type="http://schemas.openxmlformats.org/officeDocument/2006/relationships/hyperlink" Target="https://www.cambridge.org/core/journals/data-and-policy" TargetMode="External"/><Relationship Id="rId4" Type="http://schemas.openxmlformats.org/officeDocument/2006/relationships/hyperlink" Target="https://github.com/derrickcogburn/hicss-text-analytic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image" Target="../media/image2.jpe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hyperlink" Target="http://vimeo.com/36697971"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tinyurl.com/872ngtt"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ython.org/" TargetMode="External"/><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pypi.org/" TargetMode="External"/><Relationship Id="rId4" Type="http://schemas.openxmlformats.org/officeDocument/2006/relationships/hyperlink" Target="https://www.anaconda.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jpeg"/><Relationship Id="rId9"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stackoverflow.com/questions" TargetMode="External"/><Relationship Id="rId7" Type="http://schemas.openxmlformats.org/officeDocument/2006/relationships/hyperlink" Target="https://stackoverflow.com/questions/tagged/nltk"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s://stackoverflow.com/questions/tagged/quanteda"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stackoverflow.com/questions/tagged/r" TargetMode="External"/><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plyr.tidyverse.org/articles/dplyr.html" TargetMode="External"/><Relationship Id="rId3" Type="http://schemas.openxmlformats.org/officeDocument/2006/relationships/hyperlink" Target="https://dplyr.tidyverse.org/reference/select.html" TargetMode="External"/><Relationship Id="rId7" Type="http://schemas.openxmlformats.org/officeDocument/2006/relationships/hyperlink" Target="https://dplyr.tidyverse.org/reference/group_by.html" TargetMode="External"/><Relationship Id="rId2" Type="http://schemas.openxmlformats.org/officeDocument/2006/relationships/hyperlink" Target="https://dplyr.tidyverse.org/reference/mutate.html" TargetMode="External"/><Relationship Id="rId1" Type="http://schemas.openxmlformats.org/officeDocument/2006/relationships/slideLayout" Target="../slideLayouts/slideLayout2.xml"/><Relationship Id="rId6" Type="http://schemas.openxmlformats.org/officeDocument/2006/relationships/hyperlink" Target="https://dplyr.tidyverse.org/reference/arrange.html" TargetMode="External"/><Relationship Id="rId5" Type="http://schemas.openxmlformats.org/officeDocument/2006/relationships/hyperlink" Target="https://dplyr.tidyverse.org/reference/summarise.html" TargetMode="External"/><Relationship Id="rId10" Type="http://schemas.openxmlformats.org/officeDocument/2006/relationships/image" Target="../media/image58.png"/><Relationship Id="rId4" Type="http://schemas.openxmlformats.org/officeDocument/2006/relationships/hyperlink" Target="https://dplyr.tidyverse.org/reference/filter.html" TargetMode="External"/><Relationship Id="rId9" Type="http://schemas.openxmlformats.org/officeDocument/2006/relationships/hyperlink" Target="https://dplyr.tidyverse.org/articles/two-table.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quanteda.org/" TargetMode="Externa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4.tiff"/></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spacy.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png"/><Relationship Id="rId4" Type="http://schemas.openxmlformats.org/officeDocument/2006/relationships/image" Target="../media/image2.jpe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hyperlink" Target="https://spacy.io/usage/models#languages" TargetMode="External"/><Relationship Id="rId2" Type="http://schemas.openxmlformats.org/officeDocument/2006/relationships/hyperlink" Target="https://spacy.io/usage/spacy-101"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png"/><Relationship Id="rId12"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jpeg"/><Relationship Id="rId11" Type="http://schemas.openxmlformats.org/officeDocument/2006/relationships/image" Target="../media/image19.tiff"/><Relationship Id="rId5" Type="http://schemas.openxmlformats.org/officeDocument/2006/relationships/image" Target="../media/image13.png"/><Relationship Id="rId10" Type="http://schemas.openxmlformats.org/officeDocument/2006/relationships/image" Target="../media/image18.tiff"/><Relationship Id="rId4" Type="http://schemas.openxmlformats.org/officeDocument/2006/relationships/image" Target="../media/image12.png"/><Relationship Id="rId9" Type="http://schemas.openxmlformats.org/officeDocument/2006/relationships/image" Target="../media/image17.tiff"/></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3B9E1-1A87-4D02-7962-C7C20AD7A07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Advanced Text Analytics        </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Through NLP and Generative AI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D3E02EA-6ED0-8FC3-7C69-521A8B0B0D97}"/>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4964E-D3DB-7CB0-89BB-5969F2FB3C5B}"/>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8C64FD10-467B-7F59-EC5B-5A4A559BF90C}"/>
              </a:ext>
            </a:extLst>
          </p:cNvPr>
          <p:cNvSpPr>
            <a:spLocks/>
          </p:cNvSpPr>
          <p:nvPr/>
        </p:nvSpPr>
        <p:spPr bwMode="auto">
          <a:xfrm>
            <a:off x="23997" y="692696"/>
            <a:ext cx="12168003" cy="61653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9030" tIns="53422" rIns="89030" bIns="53422" numCol="3"/>
          <a:lstStyle/>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Senior Research Associate, Internet Governance Lab, American University </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Doctoral Candidate at Purdue University’s Doctor of Technology (DTECH) program</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Research interests center on the intersection: </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internet governance,</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rhetoric, natural language processing, technology innovation and leadership, political science, and law</a:t>
            </a:r>
            <a:endParaRPr lang="en-US" sz="2400" b="1" dirty="0">
              <a:solidFill>
                <a:prstClr val="black"/>
              </a:solidFill>
              <a:latin typeface="Calibri Light" panose="020F0302020204030204"/>
              <a:cs typeface="Arial" charset="0"/>
              <a:sym typeface="Arial" charset="0"/>
            </a:endParaRP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A “Double Eagle” alumna of American University:</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B.A. in Communications, Legal Institutions, Economics, and Government from the School of Public Affairs (SPA)</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M.S. in Data Science with a concentration in Cybersecurity from the College of Arts and Sciences (CAS) </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Experience spans across the financial, education, and technology industries:</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worked in data science, global cybersecurity risk and threat intelligence management, cybersecurity incident response, and digital transformation</a:t>
            </a:r>
            <a:endParaRPr lang="en-US" sz="2400" b="1" dirty="0">
              <a:solidFill>
                <a:prstClr val="black"/>
              </a:solidFill>
              <a:latin typeface="Calibri Light" panose="020F0302020204030204"/>
              <a:cs typeface="Arial" charset="0"/>
              <a:sym typeface="Arial" charset="0"/>
            </a:endParaRPr>
          </a:p>
        </p:txBody>
      </p:sp>
      <p:sp>
        <p:nvSpPr>
          <p:cNvPr id="57" name="Shape 57">
            <a:extLst>
              <a:ext uri="{FF2B5EF4-FFF2-40B4-BE49-F238E27FC236}">
                <a16:creationId xmlns:a16="http://schemas.microsoft.com/office/drawing/2014/main" id="{64537C13-CD5C-F257-083E-C784849D40A3}"/>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Haiman Wong</a:t>
            </a:r>
            <a:endParaRPr sz="5400" b="1" dirty="0">
              <a:solidFill>
                <a:schemeClr val="accent1">
                  <a:lumMod val="75000"/>
                </a:schemeClr>
              </a:solidFill>
              <a:latin typeface="+mj-lt"/>
            </a:endParaRPr>
          </a:p>
        </p:txBody>
      </p:sp>
      <p:pic>
        <p:nvPicPr>
          <p:cNvPr id="3" name="Picture 2">
            <a:extLst>
              <a:ext uri="{FF2B5EF4-FFF2-40B4-BE49-F238E27FC236}">
                <a16:creationId xmlns:a16="http://schemas.microsoft.com/office/drawing/2014/main" id="{65B1BDAB-07B4-BB68-85E8-E8A1C2C35E7D}"/>
              </a:ext>
            </a:extLst>
          </p:cNvPr>
          <p:cNvPicPr>
            <a:picLocks noChangeAspect="1"/>
          </p:cNvPicPr>
          <p:nvPr/>
        </p:nvPicPr>
        <p:blipFill>
          <a:blip r:embed="rId3"/>
          <a:stretch>
            <a:fillRect/>
          </a:stretch>
        </p:blipFill>
        <p:spPr>
          <a:xfrm>
            <a:off x="9793684" y="3094236"/>
            <a:ext cx="1414884" cy="1414884"/>
          </a:xfrm>
          <a:prstGeom prst="rect">
            <a:avLst/>
          </a:prstGeom>
        </p:spPr>
      </p:pic>
      <p:pic>
        <p:nvPicPr>
          <p:cNvPr id="7" name="Picture 6">
            <a:extLst>
              <a:ext uri="{FF2B5EF4-FFF2-40B4-BE49-F238E27FC236}">
                <a16:creationId xmlns:a16="http://schemas.microsoft.com/office/drawing/2014/main" id="{D9D658DB-5326-7154-0ED5-7A61C1D87A2E}"/>
              </a:ext>
            </a:extLst>
          </p:cNvPr>
          <p:cNvPicPr>
            <a:picLocks noChangeAspect="1"/>
          </p:cNvPicPr>
          <p:nvPr/>
        </p:nvPicPr>
        <p:blipFill>
          <a:blip r:embed="rId4"/>
          <a:stretch>
            <a:fillRect/>
          </a:stretch>
        </p:blipFill>
        <p:spPr>
          <a:xfrm>
            <a:off x="9624392" y="4612812"/>
            <a:ext cx="1872208" cy="1048436"/>
          </a:xfrm>
          <a:prstGeom prst="rect">
            <a:avLst/>
          </a:prstGeom>
        </p:spPr>
      </p:pic>
      <p:pic>
        <p:nvPicPr>
          <p:cNvPr id="8" name="Picture 7">
            <a:extLst>
              <a:ext uri="{FF2B5EF4-FFF2-40B4-BE49-F238E27FC236}">
                <a16:creationId xmlns:a16="http://schemas.microsoft.com/office/drawing/2014/main" id="{B283FA57-BBF6-EC37-8A13-21D6173AE12F}"/>
              </a:ext>
            </a:extLst>
          </p:cNvPr>
          <p:cNvPicPr>
            <a:picLocks noChangeAspect="1"/>
          </p:cNvPicPr>
          <p:nvPr/>
        </p:nvPicPr>
        <p:blipFill>
          <a:blip r:embed="rId5"/>
          <a:stretch>
            <a:fillRect/>
          </a:stretch>
        </p:blipFill>
        <p:spPr>
          <a:xfrm>
            <a:off x="9984432" y="5716860"/>
            <a:ext cx="1096516" cy="1096516"/>
          </a:xfrm>
          <a:prstGeom prst="rect">
            <a:avLst/>
          </a:prstGeom>
        </p:spPr>
      </p:pic>
    </p:spTree>
    <p:extLst>
      <p:ext uri="{BB962C8B-B14F-4D97-AF65-F5344CB8AC3E}">
        <p14:creationId xmlns:p14="http://schemas.microsoft.com/office/powerpoint/2010/main" val="3264697124"/>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2023 K-Means Clustering</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graph of blue rectangular bars&#10;&#10;Description automatically generated">
            <a:extLst>
              <a:ext uri="{FF2B5EF4-FFF2-40B4-BE49-F238E27FC236}">
                <a16:creationId xmlns:a16="http://schemas.microsoft.com/office/drawing/2014/main" id="{26602B38-892E-6EDB-CD91-DC74DEDF7AAC}"/>
              </a:ext>
            </a:extLst>
          </p:cNvPr>
          <p:cNvPicPr>
            <a:picLocks noChangeAspect="1"/>
          </p:cNvPicPr>
          <p:nvPr/>
        </p:nvPicPr>
        <p:blipFill>
          <a:blip r:embed="rId4"/>
          <a:stretch>
            <a:fillRect/>
          </a:stretch>
        </p:blipFill>
        <p:spPr>
          <a:xfrm>
            <a:off x="780585" y="1678256"/>
            <a:ext cx="6872743" cy="424880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BA4CB61-156C-19B4-0870-12CEA05A86DA}"/>
              </a:ext>
            </a:extLst>
          </p:cNvPr>
          <p:cNvPicPr>
            <a:picLocks noChangeAspect="1"/>
          </p:cNvPicPr>
          <p:nvPr/>
        </p:nvPicPr>
        <p:blipFill>
          <a:blip r:embed="rId5"/>
          <a:stretch>
            <a:fillRect/>
          </a:stretch>
        </p:blipFill>
        <p:spPr>
          <a:xfrm>
            <a:off x="7560527" y="3399058"/>
            <a:ext cx="4516230" cy="3369364"/>
          </a:xfrm>
          <a:prstGeom prst="rect">
            <a:avLst/>
          </a:prstGeom>
        </p:spPr>
      </p:pic>
    </p:spTree>
    <p:extLst>
      <p:ext uri="{BB962C8B-B14F-4D97-AF65-F5344CB8AC3E}">
        <p14:creationId xmlns:p14="http://schemas.microsoft.com/office/powerpoint/2010/main" val="42379043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B2D9A-33F9-F6F9-4393-D1E3633483A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13440" y="2711075"/>
            <a:ext cx="12192000" cy="1323439"/>
          </a:xfrm>
          <a:prstGeom prst="rect">
            <a:avLst/>
          </a:prstGeom>
          <a:noFill/>
        </p:spPr>
        <p:txBody>
          <a:bodyPr wrap="square" rtlCol="0">
            <a:spAutoFit/>
          </a:bodyPr>
          <a:lstStyle/>
          <a:p>
            <a:pPr algn="ctr"/>
            <a:r>
              <a:rPr lang="en-CA" sz="4000" b="1" dirty="0"/>
              <a:t>Tutorial on Advanced Text Analytics:</a:t>
            </a:r>
          </a:p>
          <a:p>
            <a:pPr algn="ctr"/>
            <a:r>
              <a:rPr lang="en-CA" sz="4000" b="1" dirty="0"/>
              <a:t>The NIST AI Cybersecurity RFI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0331" y="459676"/>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9" name="Picture 8">
            <a:extLst>
              <a:ext uri="{FF2B5EF4-FFF2-40B4-BE49-F238E27FC236}">
                <a16:creationId xmlns:a16="http://schemas.microsoft.com/office/drawing/2014/main" id="{73659329-1B79-5B49-EE69-687E323BD25A}"/>
              </a:ext>
            </a:extLst>
          </p:cNvPr>
          <p:cNvPicPr>
            <a:picLocks noChangeAspect="1"/>
          </p:cNvPicPr>
          <p:nvPr/>
        </p:nvPicPr>
        <p:blipFill>
          <a:blip r:embed="rId5"/>
          <a:stretch>
            <a:fillRect/>
          </a:stretch>
        </p:blipFill>
        <p:spPr>
          <a:xfrm>
            <a:off x="10109158" y="296896"/>
            <a:ext cx="1422400" cy="1422400"/>
          </a:xfrm>
          <a:prstGeom prst="rect">
            <a:avLst/>
          </a:prstGeom>
        </p:spPr>
      </p:pic>
      <p:sp>
        <p:nvSpPr>
          <p:cNvPr id="10" name="TextBox 9">
            <a:extLst>
              <a:ext uri="{FF2B5EF4-FFF2-40B4-BE49-F238E27FC236}">
                <a16:creationId xmlns:a16="http://schemas.microsoft.com/office/drawing/2014/main" id="{A6C0A547-9803-764C-F861-FB542BAE48AC}"/>
              </a:ext>
            </a:extLst>
          </p:cNvPr>
          <p:cNvSpPr txBox="1"/>
          <p:nvPr/>
        </p:nvSpPr>
        <p:spPr>
          <a:xfrm>
            <a:off x="13440" y="6597352"/>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2562569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E70D-135B-267D-9AF2-94644DB0B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19F4DF-74BD-E613-8872-81C5A5D1220E}"/>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0B32ED6-19FE-6B51-C3EE-4A32D9B39866}"/>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130BF11C-A270-787D-CE42-F68E05B2EA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60B7BB44-2080-9067-1613-BE0368391B5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D7A593B-0D23-EA73-5EF6-722FD78E6CCB}"/>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7ED6C1D-B281-B84A-8B41-AA60469ABF10}"/>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B818306-5EF1-1D74-6C29-CEFF53D02267}"/>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393161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742A-8FB1-6B93-19C5-45EE7512174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106D6-F88F-0794-7245-06B8A92F11EA}"/>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D1E0D7F0-F1C1-522E-B07F-1E0668EFA66F}"/>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IV: Supervised Machine Learning: </a:t>
            </a:r>
            <a:br>
              <a:rPr lang="en-CA" sz="5400" b="1" dirty="0">
                <a:solidFill>
                  <a:schemeClr val="bg1"/>
                </a:solidFill>
                <a:highlight>
                  <a:srgbClr val="3E6CA4"/>
                </a:highlight>
              </a:rPr>
            </a:br>
            <a:r>
              <a:rPr lang="en-CA" sz="5400" b="1" dirty="0">
                <a:solidFill>
                  <a:schemeClr val="bg1"/>
                </a:solidFill>
                <a:highlight>
                  <a:srgbClr val="3E6CA4"/>
                </a:highlight>
              </a:rPr>
              <a:t>   Classification and Regression Modeling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D8A418A2-DE2F-D2D0-6D0C-C699A0947D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1FA65844-9216-FE2B-30E5-9E996A3D521F}"/>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9A1B3C49-78C9-523A-BB48-F2F570289B4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4308813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2467046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98812" y="759016"/>
            <a:ext cx="5434074" cy="5961526"/>
          </a:xfrm>
          <a:ln/>
        </p:spPr>
        <p:txBody>
          <a:bodyPr>
            <a:normAutofit fontScale="55000" lnSpcReduction="20000"/>
          </a:bodyPr>
          <a:lstStyle/>
          <a:p>
            <a:r>
              <a:rPr lang="en-US" sz="3600" dirty="0"/>
              <a:t>Artificial Intelligence (AI) and Machine Learning (ML) algorithms involve math and data, but that does not mean they are neutral.</a:t>
            </a:r>
          </a:p>
          <a:p>
            <a:r>
              <a:rPr lang="en-US" sz="3600" dirty="0"/>
              <a:t>These algorithms can be used for purposes that are helpful, harmful, or even unethical.</a:t>
            </a:r>
          </a:p>
          <a:p>
            <a:r>
              <a:rPr lang="en-US" sz="3600" dirty="0"/>
              <a:t>There is a global movement focused on the ethical use of ML/AI, especially in decision-making.</a:t>
            </a:r>
          </a:p>
          <a:p>
            <a:r>
              <a:rPr lang="en-US" sz="3600" dirty="0"/>
              <a:t>The Biden Administration proposed a set of ethical guidelines on the use of AI/ML.</a:t>
            </a:r>
          </a:p>
          <a:p>
            <a:r>
              <a:rPr lang="en-US" sz="3600" dirty="0"/>
              <a:t>Key components to guard against bias: </a:t>
            </a:r>
          </a:p>
          <a:p>
            <a:pPr marL="971550" lvl="1" indent="-514350">
              <a:buFont typeface="+mj-lt"/>
              <a:buAutoNum type="arabicPeriod"/>
            </a:pPr>
            <a:r>
              <a:rPr lang="en-US" sz="3200" dirty="0"/>
              <a:t>What bias may be in the underlying data?; </a:t>
            </a:r>
          </a:p>
          <a:p>
            <a:pPr marL="971550" lvl="1" indent="-514350">
              <a:buFont typeface="+mj-lt"/>
              <a:buAutoNum type="arabicPeriod"/>
            </a:pPr>
            <a:r>
              <a:rPr lang="en-US" sz="3200" dirty="0"/>
              <a:t>To what extent can the code and data be audited?</a:t>
            </a:r>
          </a:p>
          <a:p>
            <a:pPr marL="971550" lvl="1" indent="-514350">
              <a:buFont typeface="+mj-lt"/>
              <a:buAutoNum type="arabicPeriod"/>
            </a:pPr>
            <a:r>
              <a:rPr lang="en-US" sz="3200" dirty="0"/>
              <a:t>What are the error rates for sub-groups?</a:t>
            </a:r>
          </a:p>
          <a:p>
            <a:pPr marL="971550" lvl="1" indent="-514350">
              <a:buFont typeface="+mj-lt"/>
              <a:buAutoNum type="arabicPeriod"/>
            </a:pPr>
            <a:r>
              <a:rPr lang="en-US" sz="3200" dirty="0"/>
              <a:t>What is the accuracy of simpler, rules-based, approaches?</a:t>
            </a:r>
          </a:p>
          <a:p>
            <a:pPr marL="971550" lvl="1" indent="-514350">
              <a:buFont typeface="+mj-lt"/>
              <a:buAutoNum type="arabicPeriod"/>
            </a:pPr>
            <a:r>
              <a:rPr lang="en-US" sz="3200" dirty="0"/>
              <a:t>What processes are in place to handle appeals or mistakes?</a:t>
            </a:r>
          </a:p>
          <a:p>
            <a:pPr marL="971550" lvl="1" indent="-514350">
              <a:buFont typeface="+mj-lt"/>
              <a:buAutoNum type="arabicPeriod"/>
            </a:pPr>
            <a:r>
              <a:rPr lang="en-US" sz="3200" dirty="0"/>
              <a:t>How diverse is the team that built the model?</a:t>
            </a:r>
            <a:endParaRPr lang="en-US"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5"/>
            <a:ext cx="12192000" cy="662262"/>
          </a:xfrm>
          <a:prstGeom prst="rect">
            <a:avLst/>
          </a:prstGeom>
        </p:spPr>
        <p:txBody>
          <a:bodyPr vert="horz" lIns="38038" tIns="38038" rIns="38038" bIns="38038" rtlCol="0" anchor="ctr">
            <a:normAutofit fontScale="85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Potential Bias in Machine Learning/AI</a:t>
            </a:r>
          </a:p>
        </p:txBody>
      </p:sp>
      <p:sp>
        <p:nvSpPr>
          <p:cNvPr id="2" name="TextBox 1">
            <a:extLst>
              <a:ext uri="{FF2B5EF4-FFF2-40B4-BE49-F238E27FC236}">
                <a16:creationId xmlns:a16="http://schemas.microsoft.com/office/drawing/2014/main" id="{F0E321EB-3B02-1B89-3301-A7997E2D92CD}"/>
              </a:ext>
            </a:extLst>
          </p:cNvPr>
          <p:cNvSpPr txBox="1"/>
          <p:nvPr/>
        </p:nvSpPr>
        <p:spPr>
          <a:xfrm>
            <a:off x="4044789" y="6388229"/>
            <a:ext cx="5565913" cy="369332"/>
          </a:xfrm>
          <a:prstGeom prst="rect">
            <a:avLst/>
          </a:prstGeom>
          <a:noFill/>
        </p:spPr>
        <p:txBody>
          <a:bodyPr wrap="square" rtlCol="0">
            <a:spAutoFit/>
          </a:bodyPr>
          <a:lstStyle/>
          <a:p>
            <a:pPr algn="ctr"/>
            <a:r>
              <a:rPr lang="en-US" dirty="0">
                <a:hlinkClick r:id="rId3"/>
              </a:rPr>
              <a:t>https://www.whitehouse.gov/ostp/ai-bill-of-rights/</a:t>
            </a:r>
            <a:r>
              <a:rPr lang="en-US" dirty="0"/>
              <a:t> </a:t>
            </a:r>
          </a:p>
        </p:txBody>
      </p:sp>
      <p:pic>
        <p:nvPicPr>
          <p:cNvPr id="3" name="Picture 2">
            <a:extLst>
              <a:ext uri="{FF2B5EF4-FFF2-40B4-BE49-F238E27FC236}">
                <a16:creationId xmlns:a16="http://schemas.microsoft.com/office/drawing/2014/main" id="{B4083FB7-32D3-8064-D3DC-9A89CA73E2CB}"/>
              </a:ext>
            </a:extLst>
          </p:cNvPr>
          <p:cNvPicPr>
            <a:picLocks noChangeAspect="1"/>
          </p:cNvPicPr>
          <p:nvPr/>
        </p:nvPicPr>
        <p:blipFill rotWithShape="1">
          <a:blip r:embed="rId4"/>
          <a:srcRect b="1010"/>
          <a:stretch/>
        </p:blipFill>
        <p:spPr>
          <a:xfrm>
            <a:off x="9610702" y="4215478"/>
            <a:ext cx="1966700" cy="2536506"/>
          </a:xfrm>
          <a:prstGeom prst="rect">
            <a:avLst/>
          </a:prstGeom>
          <a:ln>
            <a:solidFill>
              <a:schemeClr val="tx1"/>
            </a:solidFill>
          </a:ln>
        </p:spPr>
      </p:pic>
      <p:pic>
        <p:nvPicPr>
          <p:cNvPr id="5" name="Picture 4">
            <a:extLst>
              <a:ext uri="{FF2B5EF4-FFF2-40B4-BE49-F238E27FC236}">
                <a16:creationId xmlns:a16="http://schemas.microsoft.com/office/drawing/2014/main" id="{B19D01F7-2204-7593-47ED-46B9BE87884D}"/>
              </a:ext>
            </a:extLst>
          </p:cNvPr>
          <p:cNvPicPr>
            <a:picLocks noChangeAspect="1"/>
          </p:cNvPicPr>
          <p:nvPr/>
        </p:nvPicPr>
        <p:blipFill>
          <a:blip r:embed="rId5"/>
          <a:stretch>
            <a:fillRect/>
          </a:stretch>
        </p:blipFill>
        <p:spPr>
          <a:xfrm>
            <a:off x="6402822" y="688767"/>
            <a:ext cx="2437944" cy="2955147"/>
          </a:xfrm>
          <a:prstGeom prst="rect">
            <a:avLst/>
          </a:prstGeom>
          <a:ln>
            <a:solidFill>
              <a:schemeClr val="tx1"/>
            </a:solidFill>
          </a:ln>
        </p:spPr>
      </p:pic>
      <p:pic>
        <p:nvPicPr>
          <p:cNvPr id="7" name="Picture 6">
            <a:extLst>
              <a:ext uri="{FF2B5EF4-FFF2-40B4-BE49-F238E27FC236}">
                <a16:creationId xmlns:a16="http://schemas.microsoft.com/office/drawing/2014/main" id="{B1C3B976-C916-D36C-309D-87132C691548}"/>
              </a:ext>
            </a:extLst>
          </p:cNvPr>
          <p:cNvPicPr>
            <a:picLocks noChangeAspect="1"/>
          </p:cNvPicPr>
          <p:nvPr/>
        </p:nvPicPr>
        <p:blipFill>
          <a:blip r:embed="rId6"/>
          <a:stretch>
            <a:fillRect/>
          </a:stretch>
        </p:blipFill>
        <p:spPr>
          <a:xfrm>
            <a:off x="9272806" y="714346"/>
            <a:ext cx="2574878" cy="3103510"/>
          </a:xfrm>
          <a:prstGeom prst="rect">
            <a:avLst/>
          </a:prstGeom>
          <a:ln>
            <a:solidFill>
              <a:schemeClr val="tx1"/>
            </a:solidFill>
          </a:ln>
        </p:spPr>
      </p:pic>
      <p:sp>
        <p:nvSpPr>
          <p:cNvPr id="8" name="TextBox 7">
            <a:extLst>
              <a:ext uri="{FF2B5EF4-FFF2-40B4-BE49-F238E27FC236}">
                <a16:creationId xmlns:a16="http://schemas.microsoft.com/office/drawing/2014/main" id="{089471FC-1702-C9C6-BA8B-1B1575AFA002}"/>
              </a:ext>
            </a:extLst>
          </p:cNvPr>
          <p:cNvSpPr txBox="1"/>
          <p:nvPr/>
        </p:nvSpPr>
        <p:spPr>
          <a:xfrm>
            <a:off x="8788973" y="3860294"/>
            <a:ext cx="3542543" cy="230832"/>
          </a:xfrm>
          <a:prstGeom prst="rect">
            <a:avLst/>
          </a:prstGeom>
          <a:noFill/>
        </p:spPr>
        <p:txBody>
          <a:bodyPr wrap="square" rtlCol="0">
            <a:spAutoFit/>
          </a:bodyPr>
          <a:lstStyle/>
          <a:p>
            <a:pPr algn="ctr"/>
            <a:r>
              <a:rPr lang="en-US" sz="900" dirty="0">
                <a:hlinkClick r:id="rId7"/>
              </a:rPr>
              <a:t>https://www.caidp.org/global-academic-network/ai-policy-clinic/</a:t>
            </a:r>
            <a:r>
              <a:rPr lang="en-US" sz="900" dirty="0"/>
              <a:t> </a:t>
            </a:r>
          </a:p>
        </p:txBody>
      </p:sp>
      <p:pic>
        <p:nvPicPr>
          <p:cNvPr id="4" name="Picture 3">
            <a:extLst>
              <a:ext uri="{FF2B5EF4-FFF2-40B4-BE49-F238E27FC236}">
                <a16:creationId xmlns:a16="http://schemas.microsoft.com/office/drawing/2014/main" id="{5D6E1A87-89A1-99CD-ADBD-A860E19F0200}"/>
              </a:ext>
            </a:extLst>
          </p:cNvPr>
          <p:cNvPicPr>
            <a:picLocks noChangeAspect="1"/>
          </p:cNvPicPr>
          <p:nvPr/>
        </p:nvPicPr>
        <p:blipFill>
          <a:blip r:embed="rId8"/>
          <a:stretch>
            <a:fillRect/>
          </a:stretch>
        </p:blipFill>
        <p:spPr>
          <a:xfrm>
            <a:off x="5772308" y="3860294"/>
            <a:ext cx="2587723" cy="2457686"/>
          </a:xfrm>
          <a:prstGeom prst="rect">
            <a:avLst/>
          </a:prstGeom>
          <a:ln>
            <a:solidFill>
              <a:schemeClr val="tx1"/>
            </a:solidFill>
          </a:ln>
        </p:spPr>
      </p:pic>
    </p:spTree>
    <p:extLst>
      <p:ext uri="{BB962C8B-B14F-4D97-AF65-F5344CB8AC3E}">
        <p14:creationId xmlns:p14="http://schemas.microsoft.com/office/powerpoint/2010/main" val="8300820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6C9B42-5B6C-D2DE-48BB-B0D8A2B5B235}"/>
              </a:ext>
            </a:extLst>
          </p:cNvPr>
          <p:cNvSpPr txBox="1"/>
          <p:nvPr/>
        </p:nvSpPr>
        <p:spPr>
          <a:xfrm>
            <a:off x="323384" y="3789040"/>
            <a:ext cx="3759817"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A2811744-3403-C82A-5FAB-7C7E4587C4F1}"/>
              </a:ext>
            </a:extLst>
          </p:cNvPr>
          <p:cNvSpPr txBox="1"/>
          <p:nvPr/>
        </p:nvSpPr>
        <p:spPr>
          <a:xfrm>
            <a:off x="8370239" y="3789040"/>
            <a:ext cx="3600400"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Juliana Woods </a:t>
            </a:r>
            <a:r>
              <a:rPr kumimoji="0" lang="en-US" sz="1300" i="0" u="none" strike="noStrike" kern="1200" cap="none" spc="0" normalizeH="0" baseline="0" noProof="0" dirty="0">
                <a:ln>
                  <a:noFill/>
                </a:ln>
                <a:solidFill>
                  <a:prstClr val="black"/>
                </a:solidFill>
                <a:effectLst/>
                <a:uLnTx/>
                <a:uFillTx/>
                <a:latin typeface="Calibri" panose="020F0502020204030204"/>
                <a:ea typeface="+mn-ea"/>
                <a:cs typeface="+mn-cs"/>
              </a:rPr>
              <a:t>is a Graduate Research Assistant at the American University Institute on Disability and Public Policy (IDPP). She is currently a Master’s Candidate in the American University School of International Service International Affairs Policy and Analysis Program. She earned her B.A. in Anthropology with a minor in International Development and Conflict Management from University of Maryland College Park in 2022. Her research and work within IDPP centers around examining state parties’ implementation of the CRPD in the past and present, promoting the research of IDPP online, and overseeing the center’s website and social media presence. </a:t>
            </a:r>
          </a:p>
        </p:txBody>
      </p:sp>
      <p:sp>
        <p:nvSpPr>
          <p:cNvPr id="10" name="TextBox 9">
            <a:extLst>
              <a:ext uri="{FF2B5EF4-FFF2-40B4-BE49-F238E27FC236}">
                <a16:creationId xmlns:a16="http://schemas.microsoft.com/office/drawing/2014/main" id="{84590A10-104E-65D4-BE02-B998998C471A}"/>
              </a:ext>
            </a:extLst>
          </p:cNvPr>
          <p:cNvSpPr txBox="1"/>
          <p:nvPr/>
        </p:nvSpPr>
        <p:spPr>
          <a:xfrm>
            <a:off x="4223838" y="3793158"/>
            <a:ext cx="3884963" cy="209288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Sierra </a:t>
            </a: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Buehlman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Barbeau</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recently completed law school at American University, focusing on environmental law, sustainable development, and ESG. She is also obtaining her master’s degree from American University’s School of International Service. Her research interests and real-world endeavors involve integrating text mining research with legal research for several environmentally-focused organizations. She is leading our team’s focus on evaluating the SDGs using advanced text analytics.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742BD22B-69EE-D65E-61FE-B5B7A7A6850D}"/>
              </a:ext>
            </a:extLst>
          </p:cNvPr>
          <p:cNvPicPr>
            <a:picLocks noChangeAspect="1"/>
          </p:cNvPicPr>
          <p:nvPr/>
        </p:nvPicPr>
        <p:blipFill>
          <a:blip r:embed="rId3"/>
          <a:stretch>
            <a:fillRect/>
          </a:stretch>
        </p:blipFill>
        <p:spPr>
          <a:xfrm>
            <a:off x="1167981" y="773395"/>
            <a:ext cx="2070622" cy="2912908"/>
          </a:xfrm>
          <a:prstGeom prst="rect">
            <a:avLst/>
          </a:prstGeom>
        </p:spPr>
      </p:pic>
      <p:pic>
        <p:nvPicPr>
          <p:cNvPr id="3" name="Picture 2" descr="A person smiling in front of a bookshelf&#10;&#10;Description automatically generated">
            <a:extLst>
              <a:ext uri="{FF2B5EF4-FFF2-40B4-BE49-F238E27FC236}">
                <a16:creationId xmlns:a16="http://schemas.microsoft.com/office/drawing/2014/main" id="{D0E73461-2C21-DF73-2186-B9669A54AB4D}"/>
              </a:ext>
            </a:extLst>
          </p:cNvPr>
          <p:cNvPicPr>
            <a:picLocks noChangeAspect="1"/>
          </p:cNvPicPr>
          <p:nvPr/>
        </p:nvPicPr>
        <p:blipFill>
          <a:blip r:embed="rId4"/>
          <a:srcRect l="6024" r="12399"/>
          <a:stretch/>
        </p:blipFill>
        <p:spPr>
          <a:xfrm>
            <a:off x="4906936" y="781871"/>
            <a:ext cx="2376264" cy="2912908"/>
          </a:xfrm>
          <a:prstGeom prst="rect">
            <a:avLst/>
          </a:prstGeom>
        </p:spPr>
      </p:pic>
      <p:pic>
        <p:nvPicPr>
          <p:cNvPr id="4" name="Picture 4">
            <a:extLst>
              <a:ext uri="{FF2B5EF4-FFF2-40B4-BE49-F238E27FC236}">
                <a16:creationId xmlns:a16="http://schemas.microsoft.com/office/drawing/2014/main" id="{F7E2F1CC-6E62-3C3C-9C5C-6543B4E2E54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Shape 57">
            <a:extLst>
              <a:ext uri="{FF2B5EF4-FFF2-40B4-BE49-F238E27FC236}">
                <a16:creationId xmlns:a16="http://schemas.microsoft.com/office/drawing/2014/main" id="{99C01B92-09DF-F3E3-F164-33DC0EAA2AE8}"/>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dirty="0">
                <a:solidFill>
                  <a:schemeClr val="accent1">
                    <a:lumMod val="75000"/>
                  </a:schemeClr>
                </a:solidFill>
                <a:latin typeface="+mj-lt"/>
              </a:rPr>
              <a:t>Our Remote Researchers and Presenters</a:t>
            </a:r>
            <a:endParaRPr lang="en-US" sz="5400" b="1" dirty="0">
              <a:solidFill>
                <a:schemeClr val="accent1">
                  <a:lumMod val="75000"/>
                </a:schemeClr>
              </a:solidFill>
              <a:latin typeface="+mj-lt"/>
            </a:endParaRPr>
          </a:p>
        </p:txBody>
      </p:sp>
      <p:pic>
        <p:nvPicPr>
          <p:cNvPr id="6" name="Picture 5">
            <a:extLst>
              <a:ext uri="{FF2B5EF4-FFF2-40B4-BE49-F238E27FC236}">
                <a16:creationId xmlns:a16="http://schemas.microsoft.com/office/drawing/2014/main" id="{2110544A-4CB7-D108-C0CD-2240917AF47A}"/>
              </a:ext>
            </a:extLst>
          </p:cNvPr>
          <p:cNvPicPr>
            <a:picLocks noChangeAspect="1"/>
          </p:cNvPicPr>
          <p:nvPr/>
        </p:nvPicPr>
        <p:blipFill>
          <a:blip r:embed="rId6"/>
          <a:stretch>
            <a:fillRect/>
          </a:stretch>
        </p:blipFill>
        <p:spPr>
          <a:xfrm>
            <a:off x="9062870" y="821208"/>
            <a:ext cx="2215139" cy="2912908"/>
          </a:xfrm>
          <a:prstGeom prst="rect">
            <a:avLst/>
          </a:prstGeom>
        </p:spPr>
      </p:pic>
    </p:spTree>
    <p:extLst>
      <p:ext uri="{BB962C8B-B14F-4D97-AF65-F5344CB8AC3E}">
        <p14:creationId xmlns:p14="http://schemas.microsoft.com/office/powerpoint/2010/main" val="31105367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a:extLst>
              <a:ext uri="{28A0092B-C50C-407E-A947-70E740481C1C}">
                <a14:useLocalDpi xmlns:a14="http://schemas.microsoft.com/office/drawing/2010/main" val="0"/>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ABDFE9-9FE8-F242-88A1-9877CAC5C722}"/>
              </a:ext>
            </a:extLst>
          </p:cNvPr>
          <p:cNvPicPr>
            <a:picLocks noChangeAspect="1"/>
          </p:cNvPicPr>
          <p:nvPr/>
        </p:nvPicPr>
        <p:blipFill rotWithShape="1">
          <a:blip r:embed="rId2"/>
          <a:srcRect l="15879" r="15046" b="19329"/>
          <a:stretch/>
        </p:blipFill>
        <p:spPr>
          <a:xfrm>
            <a:off x="5850637" y="1738754"/>
            <a:ext cx="5870309" cy="3406701"/>
          </a:xfrm>
          <a:prstGeom prst="rect">
            <a:avLst/>
          </a:prstGeom>
        </p:spPr>
      </p:pic>
      <p:sp>
        <p:nvSpPr>
          <p:cNvPr id="15362" name="Rectangle 2"/>
          <p:cNvSpPr>
            <a:spLocks noGrp="1" noChangeArrowheads="1"/>
          </p:cNvSpPr>
          <p:nvPr>
            <p:ph idx="1"/>
          </p:nvPr>
        </p:nvSpPr>
        <p:spPr>
          <a:xfrm>
            <a:off x="128154" y="881529"/>
            <a:ext cx="5870310" cy="5952167"/>
          </a:xfrm>
          <a:ln/>
        </p:spPr>
        <p:txBody>
          <a:bodyPr>
            <a:normAutofit fontScale="85000" lnSpcReduction="20000"/>
          </a:bodyPr>
          <a:lstStyle/>
          <a:p>
            <a:r>
              <a:rPr lang="en-US" dirty="0"/>
              <a:t>Following Grimmer and Stewart (2013), </a:t>
            </a:r>
            <a:r>
              <a:rPr lang="en-US" dirty="0" err="1"/>
              <a:t>quanteda</a:t>
            </a:r>
            <a:r>
              <a:rPr lang="en-US" dirty="0"/>
              <a:t> approaches text classification to sort text into categories, when the categories are either “known” or “unknown” in advance. </a:t>
            </a:r>
          </a:p>
          <a:p>
            <a:r>
              <a:rPr lang="en-US" dirty="0"/>
              <a:t>For </a:t>
            </a:r>
            <a:r>
              <a:rPr lang="en-US" b="1" i="1" u="sng" dirty="0"/>
              <a:t>known</a:t>
            </a:r>
            <a:r>
              <a:rPr lang="en-US" dirty="0"/>
              <a:t> categories, it uses dictionaries or supervised machine learning (Naïve Bayes).</a:t>
            </a:r>
          </a:p>
          <a:p>
            <a:r>
              <a:rPr lang="en-US" dirty="0"/>
              <a:t>For </a:t>
            </a:r>
            <a:r>
              <a:rPr lang="en-US" b="1" i="1" u="sng" dirty="0"/>
              <a:t>unknown</a:t>
            </a:r>
            <a:r>
              <a:rPr lang="en-US" dirty="0"/>
              <a:t> categories, it uses unsupervised machine learning, either Latent Semantic Analysis (LSA), Latent Dirichlet Allocation (LDA), or Structural Topic Models (STM).</a:t>
            </a:r>
          </a:p>
          <a:p>
            <a:r>
              <a:rPr lang="en-US" dirty="0"/>
              <a:t>I would prefer to call this </a:t>
            </a:r>
            <a:r>
              <a:rPr lang="en-US" i="1" dirty="0"/>
              <a:t>categorization</a:t>
            </a:r>
            <a:r>
              <a:rPr lang="en-US" dirty="0"/>
              <a:t> rather than </a:t>
            </a:r>
            <a:r>
              <a:rPr lang="en-US" i="1" dirty="0"/>
              <a:t>classification, </a:t>
            </a:r>
            <a:r>
              <a:rPr lang="en-US" dirty="0"/>
              <a:t>but it makes sense </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quanteda</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Approach to Text Classification</a:t>
            </a:r>
          </a:p>
        </p:txBody>
      </p:sp>
    </p:spTree>
    <p:extLst>
      <p:ext uri="{BB962C8B-B14F-4D97-AF65-F5344CB8AC3E}">
        <p14:creationId xmlns:p14="http://schemas.microsoft.com/office/powerpoint/2010/main" val="9173709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406502" cy="5952167"/>
          </a:xfrm>
          <a:ln/>
        </p:spPr>
        <p:txBody>
          <a:bodyPr>
            <a:normAutofit/>
          </a:bodyPr>
          <a:lstStyle/>
          <a:p>
            <a:r>
              <a:rPr lang="en-US" dirty="0"/>
              <a:t>In the Naïve Bayes classifier, the basic formula outlines that A is conditional on B (the likelihood of A is conditional on B).</a:t>
            </a:r>
          </a:p>
          <a:p>
            <a:r>
              <a:rPr lang="en-US" b="1" dirty="0"/>
              <a:t>A is what we want to know </a:t>
            </a:r>
            <a:r>
              <a:rPr lang="en-US" dirty="0"/>
              <a:t>(in this case the country that is primarily addressed in the article</a:t>
            </a:r>
          </a:p>
          <a:p>
            <a:r>
              <a:rPr lang="en-US" b="1" dirty="0"/>
              <a:t>B is what we see </a:t>
            </a:r>
            <a:r>
              <a:rPr lang="en-US" dirty="0"/>
              <a:t>(in the text). We can now replace A and B with their respective terms, yielding this second formula.</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quanteda</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and the Naïve Bayes Classifier</a:t>
            </a:r>
          </a:p>
        </p:txBody>
      </p:sp>
      <p:pic>
        <p:nvPicPr>
          <p:cNvPr id="3" name="Picture 2">
            <a:extLst>
              <a:ext uri="{FF2B5EF4-FFF2-40B4-BE49-F238E27FC236}">
                <a16:creationId xmlns:a16="http://schemas.microsoft.com/office/drawing/2014/main" id="{9B269FFA-4F49-FF40-90D6-A5709E4C02B7}"/>
              </a:ext>
            </a:extLst>
          </p:cNvPr>
          <p:cNvPicPr>
            <a:picLocks noChangeAspect="1"/>
          </p:cNvPicPr>
          <p:nvPr/>
        </p:nvPicPr>
        <p:blipFill>
          <a:blip r:embed="rId2"/>
          <a:stretch>
            <a:fillRect/>
          </a:stretch>
        </p:blipFill>
        <p:spPr>
          <a:xfrm>
            <a:off x="7647940" y="1557274"/>
            <a:ext cx="3479800" cy="1231900"/>
          </a:xfrm>
          <a:prstGeom prst="rect">
            <a:avLst/>
          </a:prstGeom>
        </p:spPr>
      </p:pic>
      <p:pic>
        <p:nvPicPr>
          <p:cNvPr id="4" name="Picture 3">
            <a:extLst>
              <a:ext uri="{FF2B5EF4-FFF2-40B4-BE49-F238E27FC236}">
                <a16:creationId xmlns:a16="http://schemas.microsoft.com/office/drawing/2014/main" id="{F917168F-A2C4-3343-8AC0-B436A35B3666}"/>
              </a:ext>
            </a:extLst>
          </p:cNvPr>
          <p:cNvPicPr>
            <a:picLocks noChangeAspect="1"/>
          </p:cNvPicPr>
          <p:nvPr/>
        </p:nvPicPr>
        <p:blipFill>
          <a:blip r:embed="rId3"/>
          <a:stretch>
            <a:fillRect/>
          </a:stretch>
        </p:blipFill>
        <p:spPr>
          <a:xfrm>
            <a:off x="5904346" y="5424504"/>
            <a:ext cx="6159500" cy="1130300"/>
          </a:xfrm>
          <a:prstGeom prst="rect">
            <a:avLst/>
          </a:prstGeom>
        </p:spPr>
      </p:pic>
    </p:spTree>
    <p:extLst>
      <p:ext uri="{BB962C8B-B14F-4D97-AF65-F5344CB8AC3E}">
        <p14:creationId xmlns:p14="http://schemas.microsoft.com/office/powerpoint/2010/main" val="19314405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D7A1D680-7FBF-EFC8-EBE1-4977EEA3791E}"/>
              </a:ext>
            </a:extLst>
          </p:cNvPr>
          <p:cNvPicPr>
            <a:picLocks noChangeAspect="1"/>
          </p:cNvPicPr>
          <p:nvPr/>
        </p:nvPicPr>
        <p:blipFill rotWithShape="1">
          <a:blip r:embed="rId3"/>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2973835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57633" y="2307898"/>
            <a:ext cx="5276734" cy="769441"/>
          </a:xfrm>
          <a:prstGeom prst="rect">
            <a:avLst/>
          </a:prstGeom>
          <a:noFill/>
        </p:spPr>
        <p:txBody>
          <a:bodyPr wrap="square" rtlCol="0">
            <a:spAutoFit/>
          </a:bodyPr>
          <a:lstStyle/>
          <a:p>
            <a:pPr algn="ctr"/>
            <a:r>
              <a:rPr lang="en-CA" sz="4400" b="1" dirty="0"/>
              <a:t>Participant Summary</a:t>
            </a:r>
            <a:endParaRPr lang="en-CA" sz="5400" b="1" dirty="0"/>
          </a:p>
        </p:txBody>
      </p:sp>
      <p:sp>
        <p:nvSpPr>
          <p:cNvPr id="11" name="TextBox 10"/>
          <p:cNvSpPr txBox="1"/>
          <p:nvPr/>
        </p:nvSpPr>
        <p:spPr>
          <a:xfrm>
            <a:off x="27452" y="2937133"/>
            <a:ext cx="12164548" cy="4723922"/>
          </a:xfrm>
          <a:prstGeom prst="rect">
            <a:avLst/>
          </a:prstGeom>
          <a:noFill/>
        </p:spPr>
        <p:txBody>
          <a:bodyPr wrap="square" numCol="2" rtlCol="0">
            <a:spAutoFit/>
          </a:bodyPr>
          <a:lstStyle/>
          <a:p>
            <a:pPr marL="836613" indent="-457200">
              <a:spcAft>
                <a:spcPts val="1200"/>
              </a:spcAft>
              <a:buFont typeface="Arial" panose="020B0604020202020204" pitchFamily="34" charset="0"/>
              <a:buChar char="•"/>
            </a:pPr>
            <a:r>
              <a:rPr lang="en-CA" sz="3200" b="1" dirty="0"/>
              <a:t> How many of you: </a:t>
            </a:r>
          </a:p>
          <a:p>
            <a:pPr marL="1408113" lvl="1" indent="-571500">
              <a:spcAft>
                <a:spcPts val="1200"/>
              </a:spcAft>
              <a:buFont typeface="Courier New" panose="02070309020205020404" pitchFamily="49" charset="0"/>
              <a:buChar char="o"/>
            </a:pPr>
            <a:r>
              <a:rPr lang="en-CA" sz="2800" dirty="0"/>
              <a:t>are faculty?</a:t>
            </a:r>
          </a:p>
          <a:p>
            <a:pPr marL="1408113" lvl="1" indent="-571500">
              <a:spcAft>
                <a:spcPts val="1200"/>
              </a:spcAft>
              <a:buFont typeface="Courier New" panose="02070309020205020404" pitchFamily="49" charset="0"/>
              <a:buChar char="o"/>
            </a:pPr>
            <a:r>
              <a:rPr lang="en-CA" sz="2800" dirty="0"/>
              <a:t>are doctoral students?</a:t>
            </a:r>
          </a:p>
          <a:p>
            <a:pPr marL="1408113" lvl="1" indent="-571500">
              <a:spcAft>
                <a:spcPts val="1200"/>
              </a:spcAft>
              <a:buFont typeface="Courier New" panose="02070309020205020404" pitchFamily="49" charset="0"/>
              <a:buChar char="o"/>
            </a:pPr>
            <a:r>
              <a:rPr lang="en-CA" sz="2800" dirty="0"/>
              <a:t>are graduate students?</a:t>
            </a:r>
            <a:endParaRPr lang="en-US" sz="2800" dirty="0"/>
          </a:p>
          <a:p>
            <a:pPr marL="1408113" lvl="1" indent="-571500">
              <a:spcAft>
                <a:spcPts val="1200"/>
              </a:spcAft>
              <a:buFont typeface="Courier New" panose="02070309020205020404" pitchFamily="49" charset="0"/>
              <a:buChar char="o"/>
            </a:pPr>
            <a:r>
              <a:rPr lang="en-US" sz="2800" dirty="0"/>
              <a:t>new to HICSS?</a:t>
            </a:r>
            <a:endParaRPr lang="en-US" sz="3200" dirty="0"/>
          </a:p>
          <a:p>
            <a:pPr marL="1408113" lvl="1" indent="-571500">
              <a:spcAft>
                <a:spcPts val="1200"/>
              </a:spcAft>
              <a:buFont typeface="Courier New" panose="02070309020205020404" pitchFamily="49" charset="0"/>
              <a:buChar char="o"/>
            </a:pPr>
            <a:r>
              <a:rPr lang="en-US" sz="2800" dirty="0"/>
              <a:t>veterans of HICSS (5 or more)?</a:t>
            </a:r>
          </a:p>
          <a:p>
            <a:pPr marL="1408113" lvl="1" indent="-571500">
              <a:spcAft>
                <a:spcPts val="1200"/>
              </a:spcAft>
              <a:buFont typeface="Courier New" panose="02070309020205020404" pitchFamily="49" charset="0"/>
              <a:buChar char="o"/>
            </a:pPr>
            <a:endParaRPr lang="en-US" sz="2800" dirty="0"/>
          </a:p>
          <a:p>
            <a:pPr marL="1408113" lvl="1" indent="-571500">
              <a:spcAft>
                <a:spcPts val="1200"/>
              </a:spcAft>
              <a:buFont typeface="Courier New" panose="02070309020205020404" pitchFamily="49" charset="0"/>
              <a:buChar char="o"/>
            </a:pPr>
            <a:endParaRPr lang="en-US" sz="2800" dirty="0"/>
          </a:p>
          <a:p>
            <a:pPr marL="1408113" lvl="1" indent="-571500">
              <a:spcAft>
                <a:spcPts val="1200"/>
              </a:spcAft>
              <a:buFont typeface="Courier New" panose="02070309020205020404" pitchFamily="49" charset="0"/>
              <a:buChar char="o"/>
            </a:pPr>
            <a:r>
              <a:rPr lang="en-US" sz="2800" dirty="0"/>
              <a:t>have used commercial text mining software?</a:t>
            </a:r>
          </a:p>
          <a:p>
            <a:pPr marL="1408113" lvl="1" indent="-571500">
              <a:spcAft>
                <a:spcPts val="1200"/>
              </a:spcAft>
              <a:buFont typeface="Courier New" panose="02070309020205020404" pitchFamily="49" charset="0"/>
              <a:buChar char="o"/>
            </a:pPr>
            <a:r>
              <a:rPr lang="en-US" sz="2800" dirty="0"/>
              <a:t>have used R or Python for text mining/NLP?</a:t>
            </a:r>
          </a:p>
          <a:p>
            <a:pPr marL="1408113" lvl="1" indent="-571500">
              <a:spcAft>
                <a:spcPts val="1200"/>
              </a:spcAft>
              <a:buFont typeface="Courier New" panose="02070309020205020404" pitchFamily="49" charset="0"/>
              <a:buChar char="o"/>
            </a:pPr>
            <a:r>
              <a:rPr lang="en-US" sz="2800" dirty="0"/>
              <a:t>teach text mining/NLP?</a:t>
            </a:r>
          </a:p>
          <a:p>
            <a:pPr marL="1408113" lvl="1" indent="-571500">
              <a:spcAft>
                <a:spcPts val="1200"/>
              </a:spcAft>
              <a:buFont typeface="Courier New" panose="02070309020205020404" pitchFamily="49" charset="0"/>
              <a:buChar char="o"/>
            </a:pPr>
            <a:r>
              <a:rPr lang="en-US" sz="2800" dirty="0"/>
              <a:t>published research using text mining/NLP?</a:t>
            </a:r>
          </a:p>
        </p:txBody>
      </p:sp>
      <p:sp>
        <p:nvSpPr>
          <p:cNvPr id="5" name="TextBox 4">
            <a:extLst>
              <a:ext uri="{FF2B5EF4-FFF2-40B4-BE49-F238E27FC236}">
                <a16:creationId xmlns:a16="http://schemas.microsoft.com/office/drawing/2014/main" id="{59415F3A-0A3D-C74C-D7B5-2AC8F7C197A2}"/>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4">
            <a:extLst>
              <a:ext uri="{FF2B5EF4-FFF2-40B4-BE49-F238E27FC236}">
                <a16:creationId xmlns:a16="http://schemas.microsoft.com/office/drawing/2014/main" id="{224F90D2-55A5-9A9C-88C4-B041FBA25E1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0" name="Picture 9">
            <a:extLst>
              <a:ext uri="{FF2B5EF4-FFF2-40B4-BE49-F238E27FC236}">
                <a16:creationId xmlns:a16="http://schemas.microsoft.com/office/drawing/2014/main" id="{4FAFD983-F6DE-823F-27DA-D0CD919AB796}"/>
              </a:ext>
            </a:extLst>
          </p:cNvPr>
          <p:cNvPicPr>
            <a:picLocks noChangeAspect="1"/>
          </p:cNvPicPr>
          <p:nvPr/>
        </p:nvPicPr>
        <p:blipFill>
          <a:blip r:embed="rId4"/>
          <a:stretch>
            <a:fillRect/>
          </a:stretch>
        </p:blipFill>
        <p:spPr>
          <a:xfrm>
            <a:off x="11382014" y="42737"/>
            <a:ext cx="733258" cy="733258"/>
          </a:xfrm>
          <a:prstGeom prst="rect">
            <a:avLst/>
          </a:prstGeom>
        </p:spPr>
      </p:pic>
      <p:pic>
        <p:nvPicPr>
          <p:cNvPr id="12" name="Picture 11">
            <a:extLst>
              <a:ext uri="{FF2B5EF4-FFF2-40B4-BE49-F238E27FC236}">
                <a16:creationId xmlns:a16="http://schemas.microsoft.com/office/drawing/2014/main" id="{E66FE800-3C96-4254-A104-E05F785D6A90}"/>
              </a:ext>
            </a:extLst>
          </p:cNvPr>
          <p:cNvPicPr>
            <a:picLocks noChangeAspect="1"/>
          </p:cNvPicPr>
          <p:nvPr/>
        </p:nvPicPr>
        <p:blipFill>
          <a:blip r:embed="rId5"/>
          <a:srcRect b="24910"/>
          <a:stretch/>
        </p:blipFill>
        <p:spPr>
          <a:xfrm>
            <a:off x="-7711" y="-27385"/>
            <a:ext cx="5262973" cy="2173318"/>
          </a:xfrm>
          <a:prstGeom prst="rect">
            <a:avLst/>
          </a:prstGeom>
        </p:spPr>
      </p:pic>
    </p:spTree>
    <p:extLst>
      <p:ext uri="{BB962C8B-B14F-4D97-AF65-F5344CB8AC3E}">
        <p14:creationId xmlns:p14="http://schemas.microsoft.com/office/powerpoint/2010/main" val="4425823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6FAC4EA9-201D-E691-7AC0-7E618A8FC8E7}"/>
              </a:ext>
            </a:extLst>
          </p:cNvPr>
          <p:cNvPicPr>
            <a:picLocks noChangeAspect="1"/>
          </p:cNvPicPr>
          <p:nvPr/>
        </p:nvPicPr>
        <p:blipFill>
          <a:blip r:embed="rId3"/>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5528638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2C1CC793-0FCF-5A9E-F8C0-AF91A1D72813}"/>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855D3077-E39C-891C-BDDA-44FAD3038159}"/>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B4B7C4-3F98-190B-E438-B353B29C6507}"/>
              </a:ext>
            </a:extLst>
          </p:cNvPr>
          <p:cNvSpPr txBox="1"/>
          <p:nvPr/>
        </p:nvSpPr>
        <p:spPr>
          <a:xfrm>
            <a:off x="5081667" y="872151"/>
            <a:ext cx="2137558" cy="646331"/>
          </a:xfrm>
          <a:prstGeom prst="rect">
            <a:avLst/>
          </a:prstGeom>
          <a:noFill/>
        </p:spPr>
        <p:txBody>
          <a:bodyPr wrap="square" rtlCol="0">
            <a:spAutoFit/>
          </a:bodyPr>
          <a:lstStyle/>
          <a:p>
            <a:r>
              <a:rPr lang="en-US" dirty="0"/>
              <a:t>“Shallow” Network</a:t>
            </a:r>
            <a:br>
              <a:rPr lang="en-US" dirty="0"/>
            </a:br>
            <a:r>
              <a:rPr lang="en-US" dirty="0"/>
              <a:t>- one level</a:t>
            </a:r>
          </a:p>
        </p:txBody>
      </p:sp>
      <p:sp>
        <p:nvSpPr>
          <p:cNvPr id="7" name="TextBox 6">
            <a:extLst>
              <a:ext uri="{FF2B5EF4-FFF2-40B4-BE49-F238E27FC236}">
                <a16:creationId xmlns:a16="http://schemas.microsoft.com/office/drawing/2014/main" id="{9589DB41-3384-61EB-8DF1-90EADDA4EB89}"/>
              </a:ext>
            </a:extLst>
          </p:cNvPr>
          <p:cNvSpPr txBox="1"/>
          <p:nvPr/>
        </p:nvSpPr>
        <p:spPr>
          <a:xfrm>
            <a:off x="8459190" y="872150"/>
            <a:ext cx="2137558" cy="646331"/>
          </a:xfrm>
          <a:prstGeom prst="rect">
            <a:avLst/>
          </a:prstGeom>
          <a:noFill/>
        </p:spPr>
        <p:txBody>
          <a:bodyPr wrap="square" rtlCol="0">
            <a:spAutoFit/>
          </a:bodyPr>
          <a:lstStyle/>
          <a:p>
            <a:r>
              <a:rPr lang="en-US" dirty="0"/>
              <a:t>“Deep” Network</a:t>
            </a:r>
            <a:br>
              <a:rPr lang="en-US" dirty="0"/>
            </a:br>
            <a:r>
              <a:rPr lang="en-US" dirty="0"/>
              <a:t>- </a:t>
            </a:r>
            <a:r>
              <a:rPr lang="en-US" b="1" i="1" u="sng" dirty="0"/>
              <a:t>multiple</a:t>
            </a:r>
            <a:r>
              <a:rPr lang="en-US" dirty="0"/>
              <a:t> levels</a:t>
            </a:r>
          </a:p>
        </p:txBody>
      </p:sp>
      <p:cxnSp>
        <p:nvCxnSpPr>
          <p:cNvPr id="9" name="Straight Arrow Connector 8">
            <a:extLst>
              <a:ext uri="{FF2B5EF4-FFF2-40B4-BE49-F238E27FC236}">
                <a16:creationId xmlns:a16="http://schemas.microsoft.com/office/drawing/2014/main" id="{6413E625-79E9-74E4-2472-D4620750CFEF}"/>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70632B3-CD4F-45FB-D126-2BC9DD3EFD9B}"/>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768C3C4-D5DD-11F4-0222-84CC13CCF05A}"/>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FAC3B6-C51B-D2EA-1B79-736D3F322E4C}"/>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1453E96-1844-E6E9-EE9D-134DB8FA66FA}"/>
              </a:ext>
            </a:extLst>
          </p:cNvPr>
          <p:cNvSpPr txBox="1"/>
          <p:nvPr/>
        </p:nvSpPr>
        <p:spPr>
          <a:xfrm>
            <a:off x="5349122" y="6259501"/>
            <a:ext cx="6703264" cy="584775"/>
          </a:xfrm>
          <a:prstGeom prst="rect">
            <a:avLst/>
          </a:prstGeom>
          <a:noFill/>
        </p:spPr>
        <p:txBody>
          <a:bodyPr wrap="square" rtlCol="0">
            <a:spAutoFit/>
          </a:bodyPr>
          <a:lstStyle/>
          <a:p>
            <a:pPr algn="ctr"/>
            <a:r>
              <a:rPr lang="en-US" sz="1600" dirty="0"/>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F09EE22A-D022-E935-4052-8DE32ED12B85}"/>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13A3E4D-8F17-A17B-89F9-76EFC38C5C66}"/>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D16C16B-E5EE-2497-A415-4333E8ED83B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0BBD2FF-B5EC-6981-EB91-46805FED547D}"/>
              </a:ext>
            </a:extLst>
          </p:cNvPr>
          <p:cNvSpPr txBox="1"/>
          <p:nvPr/>
        </p:nvSpPr>
        <p:spPr>
          <a:xfrm>
            <a:off x="4851041" y="5310983"/>
            <a:ext cx="2137558" cy="523220"/>
          </a:xfrm>
          <a:prstGeom prst="rect">
            <a:avLst/>
          </a:prstGeom>
          <a:noFill/>
        </p:spPr>
        <p:txBody>
          <a:bodyPr wrap="square" rtlCol="0">
            <a:spAutoFit/>
          </a:bodyPr>
          <a:lstStyle/>
          <a:p>
            <a:pPr algn="ctr"/>
            <a:r>
              <a:rPr lang="en-US" sz="1400" dirty="0"/>
              <a:t>Preprocessed “Input” Data (text and other forms)</a:t>
            </a:r>
          </a:p>
        </p:txBody>
      </p:sp>
      <p:sp>
        <p:nvSpPr>
          <p:cNvPr id="28" name="TextBox 27">
            <a:extLst>
              <a:ext uri="{FF2B5EF4-FFF2-40B4-BE49-F238E27FC236}">
                <a16:creationId xmlns:a16="http://schemas.microsoft.com/office/drawing/2014/main" id="{4CD4C963-67CA-1BDF-983C-94DA8C962CD2}"/>
              </a:ext>
            </a:extLst>
          </p:cNvPr>
          <p:cNvSpPr txBox="1"/>
          <p:nvPr/>
        </p:nvSpPr>
        <p:spPr>
          <a:xfrm>
            <a:off x="10934075" y="5400408"/>
            <a:ext cx="1157844" cy="369332"/>
          </a:xfrm>
          <a:prstGeom prst="rect">
            <a:avLst/>
          </a:prstGeom>
          <a:noFill/>
        </p:spPr>
        <p:txBody>
          <a:bodyPr wrap="square" rtlCol="0">
            <a:spAutoFit/>
          </a:bodyPr>
          <a:lstStyle/>
          <a:p>
            <a:pPr algn="ctr"/>
            <a:r>
              <a:rPr lang="en-US" dirty="0"/>
              <a:t>“Output”</a:t>
            </a:r>
          </a:p>
        </p:txBody>
      </p:sp>
      <p:cxnSp>
        <p:nvCxnSpPr>
          <p:cNvPr id="29" name="Straight Arrow Connector 28">
            <a:extLst>
              <a:ext uri="{FF2B5EF4-FFF2-40B4-BE49-F238E27FC236}">
                <a16:creationId xmlns:a16="http://schemas.microsoft.com/office/drawing/2014/main" id="{F2CC1755-8FF6-F8E0-AC86-DED2BD4D84DC}"/>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27D341A-AC15-DA2C-C545-6B5C7905B0F7}"/>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6966718D-DD22-6BF7-542D-170297F5792F}"/>
              </a:ext>
            </a:extLst>
          </p:cNvPr>
          <p:cNvPicPr>
            <a:picLocks noChangeAspect="1"/>
          </p:cNvPicPr>
          <p:nvPr/>
        </p:nvPicPr>
        <p:blipFill rotWithShape="1">
          <a:blip r:embed="rId4"/>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2BCC0157-FC8C-CA40-AFE4-4885AD113DB3}"/>
              </a:ext>
            </a:extLst>
          </p:cNvPr>
          <p:cNvSpPr txBox="1"/>
          <p:nvPr/>
        </p:nvSpPr>
        <p:spPr>
          <a:xfrm>
            <a:off x="7691271" y="5319436"/>
            <a:ext cx="1744566" cy="369332"/>
          </a:xfrm>
          <a:prstGeom prst="rect">
            <a:avLst/>
          </a:prstGeom>
          <a:noFill/>
        </p:spPr>
        <p:txBody>
          <a:bodyPr wrap="square" rtlCol="0">
            <a:spAutoFit/>
          </a:bodyPr>
          <a:lstStyle/>
          <a:p>
            <a:pPr algn="ctr"/>
            <a:r>
              <a:rPr lang="en-US" dirty="0"/>
              <a:t>“Hidden Layers”</a:t>
            </a:r>
          </a:p>
        </p:txBody>
      </p:sp>
      <p:cxnSp>
        <p:nvCxnSpPr>
          <p:cNvPr id="38" name="Straight Arrow Connector 37">
            <a:extLst>
              <a:ext uri="{FF2B5EF4-FFF2-40B4-BE49-F238E27FC236}">
                <a16:creationId xmlns:a16="http://schemas.microsoft.com/office/drawing/2014/main" id="{35A61B65-3157-7ABA-2508-4B46A709C5DF}"/>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981B52E-E380-AF0C-EB5D-352FCC031769}"/>
              </a:ext>
            </a:extLst>
          </p:cNvPr>
          <p:cNvSpPr txBox="1"/>
          <p:nvPr/>
        </p:nvSpPr>
        <p:spPr>
          <a:xfrm>
            <a:off x="6257160" y="5926089"/>
            <a:ext cx="4612788" cy="253916"/>
          </a:xfrm>
          <a:prstGeom prst="rect">
            <a:avLst/>
          </a:prstGeom>
          <a:noFill/>
        </p:spPr>
        <p:txBody>
          <a:bodyPr wrap="square" rtlCol="0">
            <a:spAutoFit/>
          </a:bodyPr>
          <a:lstStyle/>
          <a:p>
            <a:pPr algn="ctr"/>
            <a:r>
              <a:rPr lang="en-US" sz="1050" i="1" dirty="0">
                <a:solidFill>
                  <a:schemeClr val="bg1"/>
                </a:solidFill>
              </a:rPr>
              <a:t>As data moves through the network it becomes increasingly refined by the layers</a:t>
            </a:r>
          </a:p>
        </p:txBody>
      </p:sp>
    </p:spTree>
    <p:extLst>
      <p:ext uri="{BB962C8B-B14F-4D97-AF65-F5344CB8AC3E}">
        <p14:creationId xmlns:p14="http://schemas.microsoft.com/office/powerpoint/2010/main" val="37244536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08D7C7A3-59FF-97C2-04AB-F4ACCB36F88C}"/>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862931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2C1CC793-0FCF-5A9E-F8C0-AF91A1D72813}"/>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1248751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5D353295-1395-9562-7E5A-1EFD09975284}"/>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849824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HICSS Paper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20763894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F73B-6E72-77F4-6314-73809F2204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78E5A8-A50E-3B3E-FA81-F45234E18B7C}"/>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F50E8E6-2CDA-E542-B417-BFE47F0F2B1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93940568-C9F1-5BBB-1960-E2BD32CAD0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D63C57F1-2384-0376-3149-9898CBD0EAB3}"/>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579C45B7-74E1-FBC2-C448-0A0145293BD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8FF0F24-C753-F7EC-7ED8-D1E8D2B1A0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Notebook LM/</a:t>
            </a:r>
            <a:r>
              <a:rPr lang="en-CA" dirty="0">
                <a:solidFill>
                  <a:prstClr val="black"/>
                </a:solidFill>
                <a:highlight>
                  <a:srgbClr val="FFFF00"/>
                </a:highlight>
                <a:latin typeface="Calibri"/>
              </a:rPr>
              <a:t>AI Studio</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E08731F-0173-9CCE-0748-68D434713B66}"/>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1254085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57F7-D0EF-24BE-CAE3-0213005EBB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E9BEF05-33BB-F600-E3CE-A99F594C9958}"/>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CCEC0C7C-43BE-0FCD-1DF9-D51F87860E3D}"/>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V: Generative AI (GenAI) and   </a:t>
            </a:r>
            <a:r>
              <a:rPr lang="en-CA" sz="100" b="1" dirty="0">
                <a:solidFill>
                  <a:schemeClr val="bg1"/>
                </a:solidFill>
                <a:highlight>
                  <a:srgbClr val="3E6CA4"/>
                </a:highlight>
              </a:rPr>
              <a:t>.</a:t>
            </a:r>
            <a:r>
              <a:rPr lang="en-CA" sz="5400" b="1" dirty="0">
                <a:solidFill>
                  <a:schemeClr val="bg1"/>
                </a:solidFill>
                <a:highlight>
                  <a:srgbClr val="3E6CA4"/>
                </a:highlight>
              </a:rPr>
              <a:t> </a:t>
            </a:r>
            <a:br>
              <a:rPr lang="en-CA" sz="5400" b="1" dirty="0">
                <a:solidFill>
                  <a:schemeClr val="bg1"/>
                </a:solidFill>
                <a:highlight>
                  <a:srgbClr val="3E6CA4"/>
                </a:highlight>
              </a:rPr>
            </a:br>
            <a:r>
              <a:rPr lang="en-CA" sz="5400" b="1" dirty="0">
                <a:solidFill>
                  <a:schemeClr val="bg1"/>
                </a:solidFill>
                <a:highlight>
                  <a:srgbClr val="3E6CA4"/>
                </a:highlight>
              </a:rPr>
              <a:t> Retrieval Augmented Generation (RAG)</a:t>
            </a:r>
          </a:p>
        </p:txBody>
      </p:sp>
      <p:pic>
        <p:nvPicPr>
          <p:cNvPr id="8" name="Picture 4">
            <a:extLst>
              <a:ext uri="{FF2B5EF4-FFF2-40B4-BE49-F238E27FC236}">
                <a16:creationId xmlns:a16="http://schemas.microsoft.com/office/drawing/2014/main" id="{473D2501-334F-0D7A-4BC2-2E2CD5498C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CA542DD4-7048-18F1-6307-C1BDC43E81C6}"/>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789627C4-D11C-2A79-BF8D-0C8A4C0664A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9165345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41772969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01D9E-4C6F-5414-88AC-32BA98F27114}"/>
              </a:ext>
            </a:extLst>
          </p:cNvPr>
          <p:cNvPicPr>
            <a:picLocks noChangeAspect="1"/>
          </p:cNvPicPr>
          <p:nvPr/>
        </p:nvPicPr>
        <p:blipFill>
          <a:blip r:embed="rId3"/>
          <a:stretch>
            <a:fillRect/>
          </a:stretch>
        </p:blipFill>
        <p:spPr>
          <a:xfrm>
            <a:off x="8608776" y="1149805"/>
            <a:ext cx="3583224" cy="5211218"/>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Rise of the Transformer: Generative AI</a:t>
            </a:r>
          </a:p>
        </p:txBody>
      </p:sp>
      <p:sp>
        <p:nvSpPr>
          <p:cNvPr id="2" name="TextBox 1">
            <a:extLst>
              <a:ext uri="{FF2B5EF4-FFF2-40B4-BE49-F238E27FC236}">
                <a16:creationId xmlns:a16="http://schemas.microsoft.com/office/drawing/2014/main" id="{F5EFDCB9-45FE-FE22-61A1-B14FD9161B13}"/>
              </a:ext>
            </a:extLst>
          </p:cNvPr>
          <p:cNvSpPr txBox="1"/>
          <p:nvPr/>
        </p:nvSpPr>
        <p:spPr>
          <a:xfrm>
            <a:off x="0" y="856357"/>
            <a:ext cx="4150868"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transformer is a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learning model </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developed by </a:t>
            </a:r>
            <a:r>
              <a:rPr kumimoji="0" lang="en-US" b="0" i="0" u="sng"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researchers</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in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2017</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It adopts the mechanism of “self-attention” and was introduced in an article called “Attention is All You Need.” They introduced Bidirectional Encoder Representations from Transformers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BERT</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Pre-training BERT from scratch is computationally expensive. Google has open sourced the pre-trained BERT model. It can be download from Google Research's GitHub repository.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These are the large language models or LLMs like GPT that have gained so much attention recently.</a:t>
            </a:r>
          </a:p>
        </p:txBody>
      </p:sp>
      <p:pic>
        <p:nvPicPr>
          <p:cNvPr id="3" name="Picture 2">
            <a:extLst>
              <a:ext uri="{FF2B5EF4-FFF2-40B4-BE49-F238E27FC236}">
                <a16:creationId xmlns:a16="http://schemas.microsoft.com/office/drawing/2014/main" id="{58AB6504-65C8-C12A-DA3B-8F0C32D61993}"/>
              </a:ext>
            </a:extLst>
          </p:cNvPr>
          <p:cNvPicPr>
            <a:picLocks noChangeAspect="1"/>
          </p:cNvPicPr>
          <p:nvPr/>
        </p:nvPicPr>
        <p:blipFill>
          <a:blip r:embed="rId4"/>
          <a:stretch>
            <a:fillRect/>
          </a:stretch>
        </p:blipFill>
        <p:spPr>
          <a:xfrm>
            <a:off x="4150868" y="883729"/>
            <a:ext cx="4457909" cy="5743370"/>
          </a:xfrm>
          <a:prstGeom prst="rect">
            <a:avLst/>
          </a:prstGeom>
          <a:ln>
            <a:solidFill>
              <a:schemeClr val="tx2"/>
            </a:solidFill>
          </a:ln>
        </p:spPr>
      </p:pic>
      <p:sp>
        <p:nvSpPr>
          <p:cNvPr id="5" name="TextBox 4">
            <a:extLst>
              <a:ext uri="{FF2B5EF4-FFF2-40B4-BE49-F238E27FC236}">
                <a16:creationId xmlns:a16="http://schemas.microsoft.com/office/drawing/2014/main" id="{7372CD69-3C36-008E-A211-240B091F999D}"/>
              </a:ext>
            </a:extLst>
          </p:cNvPr>
          <p:cNvSpPr txBox="1"/>
          <p:nvPr/>
        </p:nvSpPr>
        <p:spPr>
          <a:xfrm>
            <a:off x="8500214" y="5414261"/>
            <a:ext cx="9774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a:t>
            </a:r>
            <a:b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cxnSp>
        <p:nvCxnSpPr>
          <p:cNvPr id="7" name="Straight Arrow Connector 6">
            <a:extLst>
              <a:ext uri="{FF2B5EF4-FFF2-40B4-BE49-F238E27FC236}">
                <a16:creationId xmlns:a16="http://schemas.microsoft.com/office/drawing/2014/main" id="{33D52E6E-EDF0-D335-AAB9-B8F69273D9FC}"/>
              </a:ext>
            </a:extLst>
          </p:cNvPr>
          <p:cNvCxnSpPr>
            <a:cxnSpLocks/>
          </p:cNvCxnSpPr>
          <p:nvPr/>
        </p:nvCxnSpPr>
        <p:spPr>
          <a:xfrm>
            <a:off x="9097507" y="5737427"/>
            <a:ext cx="3801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194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53F3B-C18A-0887-C8F2-17A334E227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FFA87-31A2-20D1-8304-FCD01A8E62A2}"/>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8C0E33DB-66C2-2AAA-411C-52DEDF1788F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0B00B9FB-E027-3E37-EE82-8A8B715998E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567129BF-8FCA-4546-F221-89CED3232C8F}"/>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A2A1DC2-7CB4-A46B-FD04-C7C027A29417}"/>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56BC335-C89C-98FB-445C-2476E4D3824B}"/>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32A7C118-22D3-706A-7393-C6464CA78769}"/>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020360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72CFB-D8AF-35DC-91B8-9E3C5CBEBA05}"/>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8C4ADA8D-0E14-C3C6-02D2-CAB618185692}"/>
              </a:ext>
            </a:extLst>
          </p:cNvPr>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5A85EA81-55AD-2083-E847-9DAFC2AA7889}"/>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Generative AI?</a:t>
            </a:r>
          </a:p>
        </p:txBody>
      </p:sp>
    </p:spTree>
    <p:extLst>
      <p:ext uri="{BB962C8B-B14F-4D97-AF65-F5344CB8AC3E}">
        <p14:creationId xmlns:p14="http://schemas.microsoft.com/office/powerpoint/2010/main" val="2312065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35CE-5517-D6B6-A1E9-DC5BDC3E418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57517D26-0953-DE1A-8BBE-1D76973C198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Introducing RAG Applications</a:t>
            </a:r>
          </a:p>
        </p:txBody>
      </p:sp>
      <p:sp>
        <p:nvSpPr>
          <p:cNvPr id="2" name="TextBox 1">
            <a:extLst>
              <a:ext uri="{FF2B5EF4-FFF2-40B4-BE49-F238E27FC236}">
                <a16:creationId xmlns:a16="http://schemas.microsoft.com/office/drawing/2014/main" id="{A14A4411-6AA2-3359-F49C-3823BC4E9BF1}"/>
              </a:ext>
            </a:extLst>
          </p:cNvPr>
          <p:cNvSpPr txBox="1"/>
          <p:nvPr/>
        </p:nvSpPr>
        <p:spPr>
          <a:xfrm>
            <a:off x="81015" y="753758"/>
            <a:ext cx="7210600" cy="61247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RAG stands for Retrieval-Augmented Generation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Combines a retrieval system with an LLM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goal is to produce more accurate and contextually relevant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Using a range of target documents helps “ground” the LLM and reduce 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3" name="Picture 2">
            <a:extLst>
              <a:ext uri="{FF2B5EF4-FFF2-40B4-BE49-F238E27FC236}">
                <a16:creationId xmlns:a16="http://schemas.microsoft.com/office/drawing/2014/main" id="{2E201506-C68B-6D34-DC68-920B6D9A035A}"/>
              </a:ext>
            </a:extLst>
          </p:cNvPr>
          <p:cNvPicPr>
            <a:picLocks noChangeAspect="1"/>
          </p:cNvPicPr>
          <p:nvPr/>
        </p:nvPicPr>
        <p:blipFill>
          <a:blip r:embed="rId3"/>
          <a:stretch>
            <a:fillRect/>
          </a:stretch>
        </p:blipFill>
        <p:spPr>
          <a:xfrm>
            <a:off x="7291615" y="1066029"/>
            <a:ext cx="4819370" cy="2709715"/>
          </a:xfrm>
          <a:prstGeom prst="rect">
            <a:avLst/>
          </a:prstGeom>
        </p:spPr>
      </p:pic>
      <p:pic>
        <p:nvPicPr>
          <p:cNvPr id="5" name="Picture 4">
            <a:extLst>
              <a:ext uri="{FF2B5EF4-FFF2-40B4-BE49-F238E27FC236}">
                <a16:creationId xmlns:a16="http://schemas.microsoft.com/office/drawing/2014/main" id="{E75FADDE-ED48-3117-DFA4-9C1152B958DB}"/>
              </a:ext>
            </a:extLst>
          </p:cNvPr>
          <p:cNvPicPr>
            <a:picLocks noChangeAspect="1"/>
          </p:cNvPicPr>
          <p:nvPr/>
        </p:nvPicPr>
        <p:blipFill>
          <a:blip r:embed="rId4"/>
          <a:stretch>
            <a:fillRect/>
          </a:stretch>
        </p:blipFill>
        <p:spPr>
          <a:xfrm>
            <a:off x="7291615" y="4148188"/>
            <a:ext cx="4819370" cy="2665229"/>
          </a:xfrm>
          <a:prstGeom prst="rect">
            <a:avLst/>
          </a:prstGeom>
        </p:spPr>
      </p:pic>
      <p:sp>
        <p:nvSpPr>
          <p:cNvPr id="8" name="TextBox 7">
            <a:extLst>
              <a:ext uri="{FF2B5EF4-FFF2-40B4-BE49-F238E27FC236}">
                <a16:creationId xmlns:a16="http://schemas.microsoft.com/office/drawing/2014/main" id="{E8306D66-5092-84EE-C919-EA26E8F7B36B}"/>
              </a:ext>
            </a:extLst>
          </p:cNvPr>
          <p:cNvSpPr txBox="1"/>
          <p:nvPr/>
        </p:nvSpPr>
        <p:spPr>
          <a:xfrm>
            <a:off x="6950815" y="729147"/>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5AF87003-FAFD-C543-0E70-D5B32263BB15}"/>
              </a:ext>
            </a:extLst>
          </p:cNvPr>
          <p:cNvSpPr txBox="1"/>
          <p:nvPr/>
        </p:nvSpPr>
        <p:spPr>
          <a:xfrm>
            <a:off x="7025247" y="381613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8623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B6D1-A251-1F22-2DD1-778C38939B3C}"/>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9EB0D156-17A1-B9B9-455B-C2969817B9D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NotebookLM</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Using RAG with an LLM</a:t>
            </a:r>
          </a:p>
        </p:txBody>
      </p:sp>
      <p:sp>
        <p:nvSpPr>
          <p:cNvPr id="2" name="TextBox 1">
            <a:extLst>
              <a:ext uri="{FF2B5EF4-FFF2-40B4-BE49-F238E27FC236}">
                <a16:creationId xmlns:a16="http://schemas.microsoft.com/office/drawing/2014/main" id="{844E51FB-8179-93FF-0DF3-9A60403A3E0E}"/>
              </a:ext>
            </a:extLst>
          </p:cNvPr>
          <p:cNvSpPr txBox="1"/>
          <p:nvPr/>
        </p:nvSpPr>
        <p:spPr>
          <a:xfrm>
            <a:off x="81015" y="1245066"/>
            <a:ext cx="6756513" cy="44935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Documents do not “leave” the notebook, are not used to train, or fine-tune this or other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Autogenerated Content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FAQ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Study Guide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Dive Podcast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Recommended 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Can Export and Share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Let’s review and then practice setting up a notebook in </a:t>
            </a:r>
            <a:r>
              <a:rPr kumimoji="0" lang="en-US" sz="22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p:txBody>
      </p:sp>
      <p:pic>
        <p:nvPicPr>
          <p:cNvPr id="3" name="Picture 2">
            <a:extLst>
              <a:ext uri="{FF2B5EF4-FFF2-40B4-BE49-F238E27FC236}">
                <a16:creationId xmlns:a16="http://schemas.microsoft.com/office/drawing/2014/main" id="{09956238-32C6-7D50-1CEC-4D3108AF3CF4}"/>
              </a:ext>
            </a:extLst>
          </p:cNvPr>
          <p:cNvPicPr>
            <a:picLocks noChangeAspect="1"/>
          </p:cNvPicPr>
          <p:nvPr/>
        </p:nvPicPr>
        <p:blipFill>
          <a:blip r:embed="rId3"/>
          <a:stretch>
            <a:fillRect/>
          </a:stretch>
        </p:blipFill>
        <p:spPr>
          <a:xfrm>
            <a:off x="7033781" y="1019137"/>
            <a:ext cx="4819370" cy="2709715"/>
          </a:xfrm>
          <a:prstGeom prst="rect">
            <a:avLst/>
          </a:prstGeom>
        </p:spPr>
      </p:pic>
      <p:pic>
        <p:nvPicPr>
          <p:cNvPr id="5" name="Picture 4">
            <a:extLst>
              <a:ext uri="{FF2B5EF4-FFF2-40B4-BE49-F238E27FC236}">
                <a16:creationId xmlns:a16="http://schemas.microsoft.com/office/drawing/2014/main" id="{D757D6AB-A923-09EA-7ECD-6A8DEBDC2533}"/>
              </a:ext>
            </a:extLst>
          </p:cNvPr>
          <p:cNvPicPr>
            <a:picLocks noChangeAspect="1"/>
          </p:cNvPicPr>
          <p:nvPr/>
        </p:nvPicPr>
        <p:blipFill>
          <a:blip r:embed="rId4"/>
          <a:stretch>
            <a:fillRect/>
          </a:stretch>
        </p:blipFill>
        <p:spPr>
          <a:xfrm>
            <a:off x="7033781" y="4111252"/>
            <a:ext cx="4819370" cy="2665229"/>
          </a:xfrm>
          <a:prstGeom prst="rect">
            <a:avLst/>
          </a:prstGeom>
        </p:spPr>
      </p:pic>
      <p:sp>
        <p:nvSpPr>
          <p:cNvPr id="8" name="TextBox 7">
            <a:extLst>
              <a:ext uri="{FF2B5EF4-FFF2-40B4-BE49-F238E27FC236}">
                <a16:creationId xmlns:a16="http://schemas.microsoft.com/office/drawing/2014/main" id="{D08ADB33-B081-AD5E-34EB-8C84BA4EC46E}"/>
              </a:ext>
            </a:extLst>
          </p:cNvPr>
          <p:cNvSpPr txBox="1"/>
          <p:nvPr/>
        </p:nvSpPr>
        <p:spPr>
          <a:xfrm>
            <a:off x="6950815" y="68225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TextBox 8">
            <a:extLst>
              <a:ext uri="{FF2B5EF4-FFF2-40B4-BE49-F238E27FC236}">
                <a16:creationId xmlns:a16="http://schemas.microsoft.com/office/drawing/2014/main" id="{FCD96637-157A-154E-E31E-BB3DB1F9F3CC}"/>
              </a:ext>
            </a:extLst>
          </p:cNvPr>
          <p:cNvSpPr txBox="1"/>
          <p:nvPr/>
        </p:nvSpPr>
        <p:spPr>
          <a:xfrm>
            <a:off x="7025247" y="3769243"/>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40166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AFB-1613-E3B7-4B7C-DDBE8448E6F8}"/>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C40ED521-7D9D-372F-379E-378279A61B9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Another GUI Option: AI Studio</a:t>
            </a:r>
          </a:p>
        </p:txBody>
      </p:sp>
      <p:sp>
        <p:nvSpPr>
          <p:cNvPr id="2" name="TextBox 1">
            <a:extLst>
              <a:ext uri="{FF2B5EF4-FFF2-40B4-BE49-F238E27FC236}">
                <a16:creationId xmlns:a16="http://schemas.microsoft.com/office/drawing/2014/main" id="{57A7EB02-1527-AEC7-A46C-5FAAA3A06CB2}"/>
              </a:ext>
            </a:extLst>
          </p:cNvPr>
          <p:cNvSpPr txBox="1"/>
          <p:nvPr/>
        </p:nvSpPr>
        <p:spPr>
          <a:xfrm>
            <a:off x="0" y="697832"/>
            <a:ext cx="4571999" cy="55092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Another option is AI Studio (also by 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Provides access to Google’s Gemini LLMs (allows user to choose)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Gemini (closed) and Gemma (open) family of models are multimodal, and can use text, images, and more in its analysis (Gemini 1.5 Pro 002, 1.5 Pro, 1.5 Flash, 1.5 Flash 002, 1.5 Flash-8B and Gemma 2 2B, 2 9B, 2 27B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User can also set the “temperature” of the model. In an LLM, temperature is a scale from 0-1+. This setting adjusts the level of randomness of responses. 1 is neutral, providing a “balanced” randomness; 0 most conservative and deterministic; 2 increase “creativity”, variability, and diversity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AI Studio is not designed solely as a RAG application, includes tools that allow for RAG</a:t>
            </a:r>
          </a:p>
        </p:txBody>
      </p:sp>
      <p:sp>
        <p:nvSpPr>
          <p:cNvPr id="8" name="TextBox 7">
            <a:extLst>
              <a:ext uri="{FF2B5EF4-FFF2-40B4-BE49-F238E27FC236}">
                <a16:creationId xmlns:a16="http://schemas.microsoft.com/office/drawing/2014/main" id="{5B462EEC-F06A-536D-0314-E232D5CA525C}"/>
              </a:ext>
            </a:extLst>
          </p:cNvPr>
          <p:cNvSpPr txBox="1"/>
          <p:nvPr/>
        </p:nvSpPr>
        <p:spPr>
          <a:xfrm>
            <a:off x="9263902" y="2492241"/>
            <a:ext cx="292809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aistudio.google.com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0" name="Picture 9">
            <a:extLst>
              <a:ext uri="{FF2B5EF4-FFF2-40B4-BE49-F238E27FC236}">
                <a16:creationId xmlns:a16="http://schemas.microsoft.com/office/drawing/2014/main" id="{ED79FA12-99D5-60E1-4500-9711F08E71BC}"/>
              </a:ext>
            </a:extLst>
          </p:cNvPr>
          <p:cNvPicPr>
            <a:picLocks noChangeAspect="1"/>
          </p:cNvPicPr>
          <p:nvPr/>
        </p:nvPicPr>
        <p:blipFill>
          <a:blip r:embed="rId3"/>
          <a:stretch>
            <a:fillRect/>
          </a:stretch>
        </p:blipFill>
        <p:spPr>
          <a:xfrm>
            <a:off x="4584490" y="843879"/>
            <a:ext cx="4322688" cy="5590564"/>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3B371FF-21EA-8DC2-23BD-357569AFE588}"/>
              </a:ext>
            </a:extLst>
          </p:cNvPr>
          <p:cNvSpPr txBox="1"/>
          <p:nvPr/>
        </p:nvSpPr>
        <p:spPr>
          <a:xfrm>
            <a:off x="4619466" y="6434443"/>
            <a:ext cx="2834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hicss.hawaii.edu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8B4C0FE-45D8-D108-F94F-66D5F8CEE521}"/>
              </a:ext>
            </a:extLst>
          </p:cNvPr>
          <p:cNvPicPr>
            <a:picLocks noChangeAspect="1"/>
          </p:cNvPicPr>
          <p:nvPr/>
        </p:nvPicPr>
        <p:blipFill>
          <a:blip r:embed="rId4"/>
          <a:stretch>
            <a:fillRect/>
          </a:stretch>
        </p:blipFill>
        <p:spPr>
          <a:xfrm>
            <a:off x="7916779" y="2997892"/>
            <a:ext cx="4183810" cy="3805883"/>
          </a:xfrm>
          <a:prstGeom prst="rect">
            <a:avLst/>
          </a:prstGeom>
        </p:spPr>
      </p:pic>
    </p:spTree>
    <p:extLst>
      <p:ext uri="{BB962C8B-B14F-4D97-AF65-F5344CB8AC3E}">
        <p14:creationId xmlns:p14="http://schemas.microsoft.com/office/powerpoint/2010/main" val="19546477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Prompt Engineering?</a:t>
            </a:r>
          </a:p>
        </p:txBody>
      </p:sp>
      <p:pic>
        <p:nvPicPr>
          <p:cNvPr id="8" name="Picture 7">
            <a:extLst>
              <a:ext uri="{FF2B5EF4-FFF2-40B4-BE49-F238E27FC236}">
                <a16:creationId xmlns:a16="http://schemas.microsoft.com/office/drawing/2014/main" id="{737E3E16-649F-C42A-71CE-42D36E30CD28}"/>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9" name="TextBox 8">
            <a:extLst>
              <a:ext uri="{FF2B5EF4-FFF2-40B4-BE49-F238E27FC236}">
                <a16:creationId xmlns:a16="http://schemas.microsoft.com/office/drawing/2014/main" id="{A90FB837-8B05-0124-59FB-865BEB3F335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cxnSp>
        <p:nvCxnSpPr>
          <p:cNvPr id="10" name="Straight Arrow Connector 9">
            <a:extLst>
              <a:ext uri="{FF2B5EF4-FFF2-40B4-BE49-F238E27FC236}">
                <a16:creationId xmlns:a16="http://schemas.microsoft.com/office/drawing/2014/main" id="{B38F1338-3E0F-0756-1E11-E5C8034A42D0}"/>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F03B426A-6830-92CB-4830-271170D7176B}"/>
              </a:ext>
            </a:extLst>
          </p:cNvPr>
          <p:cNvSpPr>
            <a:spLocks noGrp="1" noChangeArrowheads="1"/>
          </p:cNvSpPr>
          <p:nvPr>
            <p:ph idx="1"/>
          </p:nvPr>
        </p:nvSpPr>
        <p:spPr>
          <a:xfrm>
            <a:off x="0" y="1092003"/>
            <a:ext cx="7314332" cy="5739493"/>
          </a:xfrm>
          <a:ln/>
        </p:spPr>
        <p:txBody>
          <a:bodyPr>
            <a:normAutofit fontScale="77500" lnSpcReduction="20000"/>
          </a:bodyPr>
          <a:lstStyle/>
          <a:p>
            <a:r>
              <a:rPr lang="en-US" sz="3600" b="1" u="sng" dirty="0"/>
              <a:t>Input Text (Prompt)</a:t>
            </a:r>
            <a:r>
              <a:rPr lang="en-US" sz="3600" dirty="0"/>
              <a:t>: Writing instructions to get the best response from an LLM reflecting what we want.</a:t>
            </a:r>
          </a:p>
          <a:p>
            <a:r>
              <a:rPr lang="en-US" sz="3600" dirty="0"/>
              <a:t>Two types of LLMs</a:t>
            </a:r>
          </a:p>
          <a:p>
            <a:pPr lvl="1"/>
            <a:r>
              <a:rPr lang="en-US" sz="3200" b="1" u="sng" dirty="0"/>
              <a:t>Base LLM</a:t>
            </a:r>
            <a:r>
              <a:rPr lang="en-US" sz="3200" dirty="0"/>
              <a:t> (Predicts next word based on training data)</a:t>
            </a:r>
          </a:p>
          <a:p>
            <a:pPr lvl="1"/>
            <a:r>
              <a:rPr lang="en-US" sz="3200" b="1" u="sng" dirty="0"/>
              <a:t>Instruction Tuned LLM </a:t>
            </a:r>
            <a:r>
              <a:rPr lang="en-US" sz="3200" dirty="0"/>
              <a:t>(Fine-tuned on instructions. Tries to follow instructions, uses Reinforcement Learning From Human Feedback (RLHF) – attempt to be “Helpful, Honest, Harmless”); ”temperature adjusted” models</a:t>
            </a:r>
            <a:endParaRPr lang="en-US" sz="3600" dirty="0"/>
          </a:p>
          <a:p>
            <a:r>
              <a:rPr lang="en-US" sz="3600" dirty="0"/>
              <a:t>Three types of Prompts</a:t>
            </a:r>
          </a:p>
          <a:p>
            <a:pPr lvl="1"/>
            <a:r>
              <a:rPr lang="en-US" sz="3200" b="1" dirty="0"/>
              <a:t>Zero-Shot</a:t>
            </a:r>
            <a:r>
              <a:rPr lang="en-US" sz="3200" dirty="0"/>
              <a:t>: Input text does not include examples.</a:t>
            </a:r>
          </a:p>
          <a:p>
            <a:pPr lvl="1"/>
            <a:r>
              <a:rPr lang="en-US" sz="3200" b="1" dirty="0"/>
              <a:t>One-Shot</a:t>
            </a:r>
            <a:r>
              <a:rPr lang="en-US" sz="3200" dirty="0"/>
              <a:t>: Input text includes one example.</a:t>
            </a:r>
          </a:p>
          <a:p>
            <a:pPr lvl="1"/>
            <a:r>
              <a:rPr lang="en-US" sz="3200" b="1" dirty="0"/>
              <a:t>Few-Shot</a:t>
            </a:r>
            <a:r>
              <a:rPr lang="en-US" sz="3200" dirty="0"/>
              <a:t>: Input text includes several examples.</a:t>
            </a:r>
          </a:p>
        </p:txBody>
      </p:sp>
      <p:pic>
        <p:nvPicPr>
          <p:cNvPr id="12" name="Picture 11">
            <a:extLst>
              <a:ext uri="{FF2B5EF4-FFF2-40B4-BE49-F238E27FC236}">
                <a16:creationId xmlns:a16="http://schemas.microsoft.com/office/drawing/2014/main" id="{69E01FDA-38DF-F53C-75E8-08E92A99223C}"/>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sp>
        <p:nvSpPr>
          <p:cNvPr id="13" name="TextBox 12">
            <a:extLst>
              <a:ext uri="{FF2B5EF4-FFF2-40B4-BE49-F238E27FC236}">
                <a16:creationId xmlns:a16="http://schemas.microsoft.com/office/drawing/2014/main" id="{4D60A20E-7A13-4AC6-A210-3E7657CFBF4B}"/>
              </a:ext>
            </a:extLst>
          </p:cNvPr>
          <p:cNvSpPr txBox="1"/>
          <p:nvPr/>
        </p:nvSpPr>
        <p:spPr>
          <a:xfrm>
            <a:off x="7314332" y="768823"/>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User Facing GUI</a:t>
            </a:r>
          </a:p>
        </p:txBody>
      </p:sp>
      <p:sp>
        <p:nvSpPr>
          <p:cNvPr id="14" name="TextBox 13">
            <a:extLst>
              <a:ext uri="{FF2B5EF4-FFF2-40B4-BE49-F238E27FC236}">
                <a16:creationId xmlns:a16="http://schemas.microsoft.com/office/drawing/2014/main" id="{AB551029-96BF-5D8A-6195-9A3F84443571}"/>
              </a:ext>
            </a:extLst>
          </p:cNvPr>
          <p:cNvSpPr txBox="1"/>
          <p:nvPr/>
        </p:nvSpPr>
        <p:spPr>
          <a:xfrm>
            <a:off x="9939031" y="1428771"/>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LLM Backend</a:t>
            </a:r>
          </a:p>
        </p:txBody>
      </p:sp>
      <p:cxnSp>
        <p:nvCxnSpPr>
          <p:cNvPr id="16" name="Straight Arrow Connector 15">
            <a:extLst>
              <a:ext uri="{FF2B5EF4-FFF2-40B4-BE49-F238E27FC236}">
                <a16:creationId xmlns:a16="http://schemas.microsoft.com/office/drawing/2014/main" id="{52407C0B-F035-FDFA-BBA5-C92A73B049AC}"/>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975165F-68ED-19C5-9490-6B342AD60D16}"/>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957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pic>
        <p:nvPicPr>
          <p:cNvPr id="2" name="Picture 1">
            <a:extLst>
              <a:ext uri="{FF2B5EF4-FFF2-40B4-BE49-F238E27FC236}">
                <a16:creationId xmlns:a16="http://schemas.microsoft.com/office/drawing/2014/main" id="{826F6AD2-F673-662A-D839-64D34675A92D}"/>
              </a:ext>
            </a:extLst>
          </p:cNvPr>
          <p:cNvPicPr>
            <a:picLocks noChangeAspect="1"/>
          </p:cNvPicPr>
          <p:nvPr/>
        </p:nvPicPr>
        <p:blipFill>
          <a:blip r:embed="rId3"/>
          <a:stretch>
            <a:fillRect/>
          </a:stretch>
        </p:blipFill>
        <p:spPr>
          <a:xfrm>
            <a:off x="7314332" y="1097594"/>
            <a:ext cx="4680760" cy="5268057"/>
          </a:xfrm>
          <a:prstGeom prst="rect">
            <a:avLst/>
          </a:prstGeom>
          <a:ln>
            <a:solidFill>
              <a:schemeClr val="tx1"/>
            </a:solidFill>
          </a:ln>
        </p:spPr>
      </p:pic>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fontScale="92500" lnSpcReduction="10000"/>
          </a:bodyPr>
          <a:lstStyle/>
          <a:p>
            <a:r>
              <a:rPr lang="en-US" sz="3600" dirty="0"/>
              <a:t>Key principles and best practices of prompting</a:t>
            </a:r>
          </a:p>
          <a:p>
            <a:pPr lvl="1"/>
            <a:r>
              <a:rPr lang="en-US" sz="3200" dirty="0"/>
              <a:t>1. </a:t>
            </a:r>
            <a:r>
              <a:rPr lang="en-US" sz="3200" b="1" dirty="0"/>
              <a:t>Write clear and specific instructions </a:t>
            </a:r>
          </a:p>
          <a:p>
            <a:pPr lvl="2"/>
            <a:r>
              <a:rPr lang="en-US" sz="2900" dirty="0"/>
              <a:t>Be clear about on what you want the LLM to focus</a:t>
            </a:r>
          </a:p>
          <a:p>
            <a:pPr lvl="2"/>
            <a:r>
              <a:rPr lang="en-US" sz="2900" dirty="0"/>
              <a:t>Specify the “tone” you want the LLM to take</a:t>
            </a:r>
          </a:p>
          <a:p>
            <a:pPr lvl="2"/>
            <a:r>
              <a:rPr lang="en-US" sz="2900" dirty="0"/>
              <a:t>What “persona” and any specifics for it to consider</a:t>
            </a:r>
          </a:p>
          <a:p>
            <a:pPr lvl="2"/>
            <a:r>
              <a:rPr lang="en-US" sz="2900" dirty="0"/>
              <a:t>Do not confuse writing clear prompts with writing short</a:t>
            </a:r>
          </a:p>
          <a:p>
            <a:pPr lvl="2"/>
            <a:r>
              <a:rPr lang="en-US" sz="2900" dirty="0"/>
              <a:t>Use delimiters (</a:t>
            </a:r>
            <a:r>
              <a:rPr lang="en-US" sz="2900" dirty="0" err="1"/>
              <a:t>e.g</a:t>
            </a:r>
            <a:r>
              <a:rPr lang="en-US" sz="2900" dirty="0"/>
              <a:t> “””) </a:t>
            </a:r>
            <a:r>
              <a:rPr lang="en-US" sz="2900" i="1" dirty="0"/>
              <a:t>“Summarize the text delimited by triple backticks into a single sentence”</a:t>
            </a:r>
          </a:p>
          <a:p>
            <a:pPr lvl="1"/>
            <a:r>
              <a:rPr lang="en-US" sz="3200" dirty="0"/>
              <a:t>2. </a:t>
            </a:r>
            <a:r>
              <a:rPr lang="en-US" sz="3200" b="1" dirty="0"/>
              <a:t>Give the LLM time to think</a:t>
            </a:r>
            <a:endParaRPr lang="en-US" sz="3600" b="1" dirty="0"/>
          </a:p>
        </p:txBody>
      </p:sp>
      <p:sp>
        <p:nvSpPr>
          <p:cNvPr id="3" name="TextBox 2">
            <a:extLst>
              <a:ext uri="{FF2B5EF4-FFF2-40B4-BE49-F238E27FC236}">
                <a16:creationId xmlns:a16="http://schemas.microsoft.com/office/drawing/2014/main" id="{FD4B1073-6C21-A1AA-3E62-EDC3443885E2}"/>
              </a:ext>
            </a:extLst>
          </p:cNvPr>
          <p:cNvSpPr txBox="1"/>
          <p:nvPr/>
        </p:nvSpPr>
        <p:spPr>
          <a:xfrm>
            <a:off x="4921783" y="6477275"/>
            <a:ext cx="2719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deeplearning.ai</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5889026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a:bodyPr>
          <a:lstStyle/>
          <a:p>
            <a:r>
              <a:rPr lang="en-US" sz="3600" b="1" dirty="0"/>
              <a:t>Prompt Transformation</a:t>
            </a:r>
          </a:p>
          <a:p>
            <a:pPr lvl="1"/>
            <a:r>
              <a:rPr lang="en-US" sz="3200" dirty="0"/>
              <a:t>When either the end-user or the developer of an LLM takes a prompt (input text) and transforms it to make the model perform better.</a:t>
            </a:r>
          </a:p>
          <a:p>
            <a:r>
              <a:rPr lang="en-US" sz="3600" b="1" dirty="0"/>
              <a:t>Prompt Injection</a:t>
            </a:r>
          </a:p>
          <a:p>
            <a:pPr lvl="1"/>
            <a:r>
              <a:rPr lang="en-US" sz="3200" dirty="0"/>
              <a:t>When either the end-user or the developer of an LLM inserts into a prompt, text designed to change how the model behaves or to override safeguards built into the model.</a:t>
            </a:r>
          </a:p>
        </p:txBody>
      </p:sp>
      <p:pic>
        <p:nvPicPr>
          <p:cNvPr id="3" name="Picture 2">
            <a:extLst>
              <a:ext uri="{FF2B5EF4-FFF2-40B4-BE49-F238E27FC236}">
                <a16:creationId xmlns:a16="http://schemas.microsoft.com/office/drawing/2014/main" id="{6488DBB0-419E-44A9-CF2A-D1E6DC8FA6F4}"/>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5" name="TextBox 4">
            <a:extLst>
              <a:ext uri="{FF2B5EF4-FFF2-40B4-BE49-F238E27FC236}">
                <a16:creationId xmlns:a16="http://schemas.microsoft.com/office/drawing/2014/main" id="{5FEC35AF-B8E6-CEC0-F25C-F6733BEF5D4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pic>
        <p:nvPicPr>
          <p:cNvPr id="7" name="Picture 6">
            <a:extLst>
              <a:ext uri="{FF2B5EF4-FFF2-40B4-BE49-F238E27FC236}">
                <a16:creationId xmlns:a16="http://schemas.microsoft.com/office/drawing/2014/main" id="{988A61B6-3DB0-D279-6BEC-45C8AC3E7CE3}"/>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0D3432F-8395-6B82-7B53-32EA6392835D}"/>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2B3F263-2248-6894-B3DF-5B1B00F2F433}"/>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F209C17-4211-714F-72F4-A6CE1433191F}"/>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4643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C1B6-C419-77E9-7FD5-08A6C96188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B758BE-1E35-8999-E6E1-44627702996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7902A677-536D-F2A9-A08E-0CAEE528884A}"/>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370C528D-1D7B-189F-4ADD-D22A550F45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35331F61-278A-8774-E4C0-943AFF149A4A}"/>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17ADBF1C-1885-C1A2-F8B0-A446B439A71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BA44517C-8D5C-FFB1-41AB-CD78EDE020D8}"/>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7A83D90-830D-1EA9-CBD7-2FABB54CE18E}"/>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257131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7692D-1842-0A90-4214-443833F0DC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266CA2-7897-AE12-9483-AD47882D694E}"/>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6DE546F5-0012-E951-9F0B-355B3D221B72}"/>
              </a:ext>
            </a:extLst>
          </p:cNvPr>
          <p:cNvSpPr txBox="1"/>
          <p:nvPr/>
        </p:nvSpPr>
        <p:spPr>
          <a:xfrm>
            <a:off x="-24680" y="2529478"/>
            <a:ext cx="12192000" cy="923330"/>
          </a:xfrm>
          <a:prstGeom prst="rect">
            <a:avLst/>
          </a:prstGeom>
          <a:noFill/>
        </p:spPr>
        <p:txBody>
          <a:bodyPr wrap="square" rtlCol="0">
            <a:spAutoFit/>
          </a:bodyPr>
          <a:lstStyle/>
          <a:p>
            <a:pPr algn="ctr"/>
            <a:r>
              <a:rPr lang="en-CA" sz="5400" b="1" dirty="0">
                <a:solidFill>
                  <a:schemeClr val="bg1"/>
                </a:solidFill>
                <a:highlight>
                  <a:srgbClr val="3E6CA4"/>
                </a:highlight>
              </a:rPr>
              <a:t> Wrap-Up, Discussion, and Next Steps </a:t>
            </a:r>
            <a:r>
              <a:rPr lang="en-CA" sz="100" b="1" dirty="0">
                <a:solidFill>
                  <a:schemeClr val="bg1"/>
                </a:solidFill>
                <a:highlight>
                  <a:srgbClr val="3E6CA4"/>
                </a:highlight>
              </a:rPr>
              <a:t>.</a:t>
            </a:r>
            <a:r>
              <a:rPr lang="en-CA" sz="54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A4DD2CF7-D1B6-56FC-AFA2-C9CBD5D1F9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A3C03486-1DFF-A1C1-0E7B-69398D3B4810}"/>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D873903-029B-DE92-D17E-F2A124B08E9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2694633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5614" y="3418049"/>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36706" y="2391846"/>
            <a:ext cx="9928908" cy="4493538"/>
          </a:xfrm>
          <a:prstGeom prst="rect">
            <a:avLst/>
          </a:prstGeom>
          <a:noFill/>
        </p:spPr>
        <p:txBody>
          <a:bodyPr wrap="square" numCol="1" rtlCol="0">
            <a:spAutoFit/>
          </a:bodyPr>
          <a:lstStyle/>
          <a:p>
            <a:pPr marL="571500" indent="-571500">
              <a:buFont typeface="Arial" charset="0"/>
              <a:buChar char="•"/>
            </a:pPr>
            <a:r>
              <a:rPr lang="en-CA" sz="2200" dirty="0"/>
              <a:t>Building a HICSS Text Analytics Community</a:t>
            </a:r>
          </a:p>
          <a:p>
            <a:pPr marL="1028700" lvl="1" indent="-571500">
              <a:buFont typeface="Arial" charset="0"/>
              <a:buChar char="•"/>
            </a:pPr>
            <a:r>
              <a:rPr lang="en-CA" sz="2200" dirty="0"/>
              <a:t>Private </a:t>
            </a:r>
            <a:r>
              <a:rPr lang="en-CA" sz="2200" dirty="0" err="1"/>
              <a:t>hicss</a:t>
            </a:r>
            <a:r>
              <a:rPr lang="en-CA" sz="2200" dirty="0"/>
              <a:t>-text-analytics GitHub repository established, with R scripts, Quarto documents, Jupyter Notebooks and data</a:t>
            </a:r>
          </a:p>
          <a:p>
            <a:pPr marL="1485900" lvl="2" indent="-571500">
              <a:buFont typeface="Arial" charset="0"/>
              <a:buChar char="•"/>
            </a:pPr>
            <a:r>
              <a:rPr lang="en-CA" sz="2200" dirty="0">
                <a:hlinkClick r:id="rId4"/>
              </a:rPr>
              <a:t>https://github.com/derrickcogburn/hicss-text-analytics</a:t>
            </a:r>
            <a:r>
              <a:rPr lang="en-CA" sz="2200" dirty="0"/>
              <a:t> </a:t>
            </a:r>
          </a:p>
          <a:p>
            <a:pPr marL="1028700" lvl="1" indent="-571500">
              <a:buFont typeface="Arial" charset="0"/>
              <a:buChar char="•"/>
            </a:pPr>
            <a:r>
              <a:rPr lang="en-CA" sz="2200" dirty="0"/>
              <a:t>Mailing list, Slack, Discord?</a:t>
            </a:r>
          </a:p>
          <a:p>
            <a:pPr marL="571500" indent="-571500">
              <a:buFont typeface="Arial" charset="0"/>
              <a:buChar char="•"/>
            </a:pPr>
            <a:r>
              <a:rPr lang="en-CA" sz="2200" dirty="0"/>
              <a:t>HICSS-58 Minitracks</a:t>
            </a:r>
          </a:p>
          <a:p>
            <a:pPr marL="1028700" lvl="1" indent="-571500">
              <a:buFont typeface="Arial" charset="0"/>
              <a:buChar char="•"/>
            </a:pPr>
            <a:r>
              <a:rPr lang="en-CA" sz="2200" dirty="0"/>
              <a:t>Culture, Identity, and Inclusion</a:t>
            </a:r>
          </a:p>
          <a:p>
            <a:pPr marL="1485900" lvl="2" indent="-571500">
              <a:buFont typeface="Arial" charset="0"/>
              <a:buChar char="•"/>
            </a:pPr>
            <a:r>
              <a:rPr lang="en-CA" sz="2200" dirty="0"/>
              <a:t>Wednesday, 10:00 a.m. – 3:30 p.m. </a:t>
            </a:r>
          </a:p>
          <a:p>
            <a:pPr marL="1028700" lvl="1" indent="-571500">
              <a:buFont typeface="Arial" charset="0"/>
              <a:buChar char="•"/>
            </a:pPr>
            <a:r>
              <a:rPr lang="en-CA" sz="2200" dirty="0"/>
              <a:t>AI Safety, Cybersecurity, and Inclusion Through Advanced Text Analytics</a:t>
            </a:r>
          </a:p>
          <a:p>
            <a:pPr marL="1485900" lvl="2" indent="-571500">
              <a:buFont typeface="Arial" charset="0"/>
              <a:buChar char="•"/>
            </a:pPr>
            <a:r>
              <a:rPr lang="en-CA" sz="2200" dirty="0"/>
              <a:t>Thursday, 10:00 a.m. – 11:30 p.m. </a:t>
            </a:r>
          </a:p>
          <a:p>
            <a:pPr marL="571500" indent="-571500">
              <a:buFont typeface="Arial" charset="0"/>
              <a:buChar char="•"/>
            </a:pPr>
            <a:r>
              <a:rPr lang="en-CA" sz="2200" dirty="0"/>
              <a:t>HICSS-59 (Maui, 6-9 January 2026: Hyatt Regency Maui)</a:t>
            </a:r>
          </a:p>
          <a:p>
            <a:pPr marL="1028700" lvl="1" indent="-571500">
              <a:buFont typeface="Arial" charset="0"/>
              <a:buChar char="•"/>
            </a:pPr>
            <a:r>
              <a:rPr lang="en-CA" sz="2200" dirty="0"/>
              <a:t>Tutorial on Text Mining (full day, two half-days (intro/intermediate)</a:t>
            </a:r>
          </a:p>
          <a:p>
            <a:pPr marL="1028700" lvl="1" indent="-571500">
              <a:buFont typeface="Arial" charset="0"/>
              <a:buChar char="•"/>
            </a:pPr>
            <a:r>
              <a:rPr lang="en-CA" sz="2200" dirty="0"/>
              <a:t>Minitrack on Text Mining (reviewers and paper authors)</a:t>
            </a:r>
          </a:p>
        </p:txBody>
      </p:sp>
      <p:sp>
        <p:nvSpPr>
          <p:cNvPr id="9" name="TextBox 8">
            <a:extLst>
              <a:ext uri="{FF2B5EF4-FFF2-40B4-BE49-F238E27FC236}">
                <a16:creationId xmlns:a16="http://schemas.microsoft.com/office/drawing/2014/main" id="{85483AA7-6D18-9743-98ED-73B3410DF5B7}"/>
              </a:ext>
            </a:extLst>
          </p:cNvPr>
          <p:cNvSpPr txBox="1"/>
          <p:nvPr/>
        </p:nvSpPr>
        <p:spPr>
          <a:xfrm>
            <a:off x="5255262" y="-99392"/>
            <a:ext cx="6883506"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794321" y="1412528"/>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3" name="Picture 2">
            <a:extLst>
              <a:ext uri="{FF2B5EF4-FFF2-40B4-BE49-F238E27FC236}">
                <a16:creationId xmlns:a16="http://schemas.microsoft.com/office/drawing/2014/main" id="{A4E5DE19-C8DF-FFFE-EF87-ED9E3FB48ACD}"/>
              </a:ext>
            </a:extLst>
          </p:cNvPr>
          <p:cNvPicPr>
            <a:picLocks noChangeAspect="1"/>
          </p:cNvPicPr>
          <p:nvPr/>
        </p:nvPicPr>
        <p:blipFill>
          <a:blip r:embed="rId7"/>
          <a:srcRect b="24910"/>
          <a:stretch/>
        </p:blipFill>
        <p:spPr>
          <a:xfrm>
            <a:off x="-7711" y="-27385"/>
            <a:ext cx="5262973" cy="2173318"/>
          </a:xfrm>
          <a:prstGeom prst="rect">
            <a:avLst/>
          </a:prstGeom>
        </p:spPr>
      </p:pic>
      <p:pic>
        <p:nvPicPr>
          <p:cNvPr id="4" name="Picture 3">
            <a:extLst>
              <a:ext uri="{FF2B5EF4-FFF2-40B4-BE49-F238E27FC236}">
                <a16:creationId xmlns:a16="http://schemas.microsoft.com/office/drawing/2014/main" id="{F0566FC7-DE46-8B01-C7E7-B5D59F975701}"/>
              </a:ext>
            </a:extLst>
          </p:cNvPr>
          <p:cNvPicPr>
            <a:picLocks noChangeAspect="1"/>
          </p:cNvPicPr>
          <p:nvPr/>
        </p:nvPicPr>
        <p:blipFill>
          <a:blip r:embed="rId8"/>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7651-9751-480D-9893-CB0D49A40A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82A7A5-E5D2-5C4B-6E41-A25158E59A65}"/>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2DB0F525-BA77-2F39-8A80-97DC8F27867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Overview of Text    </a:t>
            </a:r>
            <a:r>
              <a:rPr lang="en-CA" sz="100" b="1" dirty="0">
                <a:solidFill>
                  <a:schemeClr val="bg1"/>
                </a:solidFill>
                <a:highlight>
                  <a:srgbClr val="3E6CA4"/>
                </a:highlight>
              </a:rPr>
              <a:t>.</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Analytics Tutorial and Dataset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C206189-D857-C68D-EF55-B99E0D25978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EC81964A-28C3-15BC-DC13-B8CF956171A3}"/>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89FC80-2A33-0AD4-41DC-D1A1A6617B6B}"/>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86835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sp>
        <p:nvSpPr>
          <p:cNvPr id="6" name="TextBox 5"/>
          <p:cNvSpPr txBox="1"/>
          <p:nvPr/>
        </p:nvSpPr>
        <p:spPr>
          <a:xfrm>
            <a:off x="0" y="-27384"/>
            <a:ext cx="12192000" cy="707886"/>
          </a:xfrm>
          <a:prstGeom prst="rect">
            <a:avLst/>
          </a:prstGeom>
          <a:noFill/>
        </p:spPr>
        <p:txBody>
          <a:bodyPr wrap="square" rtlCol="0">
            <a:spAutoFit/>
          </a:bodyPr>
          <a:lstStyle/>
          <a:p>
            <a:pPr algn="ctr"/>
            <a:r>
              <a:rPr lang="en-CA" sz="4000" b="1" dirty="0"/>
              <a:t>Text Mining in the World of Data Science</a:t>
            </a:r>
            <a:endParaRPr lang="en-CA" sz="4800" b="1"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Tree>
    <p:extLst>
      <p:ext uri="{BB962C8B-B14F-4D97-AF65-F5344CB8AC3E}">
        <p14:creationId xmlns:p14="http://schemas.microsoft.com/office/powerpoint/2010/main" val="389508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sp>
        <p:nvSpPr>
          <p:cNvPr id="8" name="Title 1">
            <a:extLst>
              <a:ext uri="{FF2B5EF4-FFF2-40B4-BE49-F238E27FC236}">
                <a16:creationId xmlns:a16="http://schemas.microsoft.com/office/drawing/2014/main" id="{125AB1F8-F4CC-1045-8A35-39D926981EEA}"/>
              </a:ext>
            </a:extLst>
          </p:cNvPr>
          <p:cNvSpPr>
            <a:spLocks noGrp="1"/>
          </p:cNvSpPr>
          <p:nvPr>
            <p:ph type="title"/>
          </p:nvPr>
        </p:nvSpPr>
        <p:spPr>
          <a:xfrm>
            <a:off x="0" y="51470"/>
            <a:ext cx="12192000" cy="857250"/>
          </a:xfrm>
        </p:spPr>
        <p:txBody>
          <a:bodyPr>
            <a:noAutofit/>
          </a:bodyPr>
          <a:lstStyle/>
          <a:p>
            <a:pPr eaLnBrk="1" hangingPunct="1"/>
            <a:r>
              <a:rPr lang="en-US" sz="4800" b="1" dirty="0">
                <a:solidFill>
                  <a:srgbClr val="376092"/>
                </a:solidFill>
                <a:latin typeface="Calibri Light" charset="0"/>
                <a:ea typeface="Calibri Light" charset="0"/>
                <a:cs typeface="Calibri Light" charset="0"/>
              </a:rPr>
              <a:t>Key Approaches/Techniques in Text Mining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10450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5447645"/>
          </a:xfrm>
          <a:prstGeom prst="rect">
            <a:avLst/>
          </a:prstGeom>
          <a:noFill/>
        </p:spPr>
        <p:txBody>
          <a:bodyPr wrap="square" rtlCol="0">
            <a:spAutoFit/>
          </a:bodyPr>
          <a:lstStyle/>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Provalis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ProSuite</a:t>
            </a:r>
            <a:r>
              <a:rPr lang="en-CA" sz="2800" dirty="0">
                <a:latin typeface="Calibri" panose="020F0502020204030204" pitchFamily="34" charset="0"/>
                <a:cs typeface="Calibri" panose="020F0502020204030204" pitchFamily="34" charset="0"/>
              </a:rPr>
              <a:t>, IBM Text Modeler for Text,  IBM Watson, SAS Text Miner, </a:t>
            </a:r>
            <a:r>
              <a:rPr lang="en-CA" sz="2800" dirty="0" err="1">
                <a:latin typeface="Calibri" panose="020F0502020204030204" pitchFamily="34" charset="0"/>
                <a:cs typeface="Calibri" panose="020F0502020204030204" pitchFamily="34" charset="0"/>
              </a:rPr>
              <a:t>Clarabridge</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Lexalytics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AlchemyAPI</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Attensity</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Enkata</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OdinText</a:t>
            </a:r>
            <a:r>
              <a:rPr lang="en-CA" sz="2800" dirty="0">
                <a:latin typeface="Calibri" panose="020F0502020204030204" pitchFamily="34" charset="0"/>
                <a:cs typeface="Calibri" panose="020F0502020204030204" pitchFamily="34" charset="0"/>
              </a:rPr>
              <a:t>	</a:t>
            </a:r>
            <a:endParaRPr lang="en-CA" sz="32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R/RStudio, Python (both with numerous packages and libraries for text mining and NLP)</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Gensim</a:t>
            </a:r>
            <a:r>
              <a:rPr lang="en-CA" sz="28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Stanford NLP, Natural Language </a:t>
            </a:r>
            <a:r>
              <a:rPr lang="en-CA" sz="2800" dirty="0" err="1">
                <a:latin typeface="Calibri" panose="020F0502020204030204" pitchFamily="34" charset="0"/>
                <a:cs typeface="Calibri" panose="020F0502020204030204" pitchFamily="34" charset="0"/>
              </a:rPr>
              <a:t>Tookit</a:t>
            </a:r>
            <a:r>
              <a:rPr lang="en-CA" sz="2800" dirty="0">
                <a:latin typeface="Calibri" panose="020F0502020204030204" pitchFamily="34" charset="0"/>
                <a:cs typeface="Calibri" panose="020F0502020204030204" pitchFamily="34" charset="0"/>
              </a:rPr>
              <a:t> (NLTK), </a:t>
            </a:r>
            <a:r>
              <a:rPr lang="en-CA" sz="2800" dirty="0" err="1">
                <a:latin typeface="Calibri" panose="020F0502020204030204" pitchFamily="34" charset="0"/>
                <a:cs typeface="Calibri" panose="020F0502020204030204" pitchFamily="34" charset="0"/>
              </a:rPr>
              <a:t>OpenCalais</a:t>
            </a:r>
            <a:r>
              <a:rPr lang="en-CA" sz="2800" dirty="0">
                <a:latin typeface="Calibri" panose="020F0502020204030204" pitchFamily="34" charset="0"/>
                <a:cs typeface="Calibri" panose="020F0502020204030204" pitchFamily="34" charset="0"/>
              </a:rPr>
              <a:t>, Apache </a:t>
            </a:r>
            <a:r>
              <a:rPr lang="en-CA" sz="2800" dirty="0" err="1">
                <a:latin typeface="Calibri" panose="020F0502020204030204" pitchFamily="34" charset="0"/>
                <a:cs typeface="Calibri" panose="020F0502020204030204" pitchFamily="34" charset="0"/>
              </a:rPr>
              <a:t>OpenNLP</a:t>
            </a:r>
            <a:r>
              <a:rPr lang="en-CA" sz="2800" dirty="0">
                <a:latin typeface="Calibri" panose="020F0502020204030204" pitchFamily="34" charset="0"/>
                <a:cs typeface="Calibri" panose="020F0502020204030204" pitchFamily="34" charset="0"/>
              </a:rPr>
              <a:t>, etc.</a:t>
            </a: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Demonstrations of </a:t>
            </a:r>
            <a:br>
              <a:rPr kumimoji="0" lang="en-CA" sz="4400" b="1" i="0" u="none" strike="noStrike" kern="1200" cap="none" spc="0" normalizeH="0" baseline="0" noProof="0" dirty="0">
                <a:ln>
                  <a:noFill/>
                </a:ln>
                <a:solidFill>
                  <a:prstClr val="black"/>
                </a:solidFill>
                <a:effectLst/>
                <a:uLnTx/>
                <a:uFillTx/>
                <a:latin typeface="Calibri"/>
                <a:ea typeface="+mn-ea"/>
                <a:cs typeface="+mn-cs"/>
              </a:rPr>
            </a:br>
            <a:r>
              <a:rPr kumimoji="0" lang="en-CA" sz="4400" b="1" i="0" u="none" strike="noStrike" kern="1200" cap="none" spc="0" normalizeH="0" baseline="0" noProof="0" dirty="0">
                <a:ln>
                  <a:noFill/>
                </a:ln>
                <a:solidFill>
                  <a:prstClr val="black"/>
                </a:solidFill>
                <a:effectLst/>
                <a:uLnTx/>
                <a:uFillTx/>
                <a:latin typeface="Calibri"/>
                <a:ea typeface="+mn-ea"/>
                <a:cs typeface="+mn-cs"/>
              </a:rPr>
              <a:t>Text Mining in R in RStudio</a:t>
            </a:r>
            <a:r>
              <a:rPr lang="en-CA" sz="4400" b="1" dirty="0">
                <a:solidFill>
                  <a:prstClr val="black"/>
                </a:solidFill>
                <a:latin typeface="Calibri"/>
              </a:rPr>
              <a:t>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Python in </a:t>
            </a:r>
            <a:r>
              <a:rPr kumimoji="0" lang="en-CA" sz="4400" b="1" i="0" u="none" strike="noStrike" kern="1200" cap="none" spc="0" normalizeH="0" baseline="0" noProof="0" dirty="0" err="1">
                <a:ln>
                  <a:noFill/>
                </a:ln>
                <a:solidFill>
                  <a:prstClr val="black"/>
                </a:solidFill>
                <a:effectLst/>
                <a:uLnTx/>
                <a:uFillTx/>
                <a:latin typeface="Calibri"/>
                <a:ea typeface="+mn-ea"/>
                <a:cs typeface="+mn-cs"/>
              </a:rPr>
              <a:t>Jupyter</a:t>
            </a:r>
            <a:r>
              <a:rPr kumimoji="0" lang="en-CA" sz="4400" b="1" i="0" u="none" strike="noStrike" kern="1200" cap="none" spc="0" normalizeH="0" baseline="0" noProof="0" dirty="0">
                <a:ln>
                  <a:noFill/>
                </a:ln>
                <a:solidFill>
                  <a:prstClr val="black"/>
                </a:solidFill>
                <a:effectLst/>
                <a:uLnTx/>
                <a:uFillTx/>
                <a:latin typeface="Calibri"/>
                <a:ea typeface="+mn-ea"/>
                <a:cs typeface="+mn-cs"/>
              </a:rPr>
              <a:t> Notebook </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05A782D-E5F0-3FE8-9482-1D5C3FC22835}"/>
              </a:ext>
            </a:extLst>
          </p:cNvPr>
          <p:cNvPicPr>
            <a:picLocks noChangeAspect="1"/>
          </p:cNvPicPr>
          <p:nvPr/>
        </p:nvPicPr>
        <p:blipFill>
          <a:blip r:embed="rId10"/>
          <a:srcRect b="24910"/>
          <a:stretch/>
        </p:blipFill>
        <p:spPr>
          <a:xfrm>
            <a:off x="-7711" y="-27385"/>
            <a:ext cx="4573821" cy="1888736"/>
          </a:xfrm>
          <a:prstGeom prst="rect">
            <a:avLst/>
          </a:prstGeom>
        </p:spPr>
      </p:pic>
    </p:spTree>
    <p:extLst>
      <p:ext uri="{BB962C8B-B14F-4D97-AF65-F5344CB8AC3E}">
        <p14:creationId xmlns:p14="http://schemas.microsoft.com/office/powerpoint/2010/main" val="1166422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33BFCBE9-602D-C5A1-E8A7-AA355850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1263080"/>
            <a:ext cx="5619288" cy="5619288"/>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048" y="269361"/>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TextBox 1">
            <a:extLst>
              <a:ext uri="{FF2B5EF4-FFF2-40B4-BE49-F238E27FC236}">
                <a16:creationId xmlns:a16="http://schemas.microsoft.com/office/drawing/2014/main" id="{FA90486D-3C58-365C-B8BC-866F50E0BB42}"/>
              </a:ext>
            </a:extLst>
          </p:cNvPr>
          <p:cNvSpPr txBox="1"/>
          <p:nvPr/>
        </p:nvSpPr>
        <p:spPr>
          <a:xfrm>
            <a:off x="13440" y="2918837"/>
            <a:ext cx="5928809" cy="3293209"/>
          </a:xfrm>
          <a:prstGeom prst="rect">
            <a:avLst/>
          </a:prstGeom>
          <a:noFill/>
        </p:spPr>
        <p:txBody>
          <a:bodyPr wrap="square" rtlCol="0">
            <a:spAutoFit/>
          </a:bodyPr>
          <a:lstStyle/>
          <a:p>
            <a:pPr algn="ctr"/>
            <a:r>
              <a:rPr lang="en-CA" sz="4400" b="1" dirty="0">
                <a:solidFill>
                  <a:schemeClr val="bg1"/>
                </a:solidFill>
                <a:highlight>
                  <a:srgbClr val="3E6CA4"/>
                </a:highlight>
              </a:rPr>
              <a:t>Advanced Text Analytics </a:t>
            </a:r>
            <a:r>
              <a:rPr lang="en-CA" sz="100" b="1" dirty="0">
                <a:solidFill>
                  <a:schemeClr val="bg1"/>
                </a:solidFill>
                <a:highlight>
                  <a:srgbClr val="3E6CA4"/>
                </a:highlight>
              </a:rPr>
              <a:t>.</a:t>
            </a:r>
            <a:br>
              <a:rPr lang="en-CA" sz="4400" b="1" dirty="0">
                <a:solidFill>
                  <a:schemeClr val="bg1"/>
                </a:solidFill>
                <a:highlight>
                  <a:srgbClr val="3E6CA4"/>
                </a:highlight>
              </a:rPr>
            </a:br>
            <a:r>
              <a:rPr lang="en-CA" sz="4400" b="1" dirty="0">
                <a:solidFill>
                  <a:schemeClr val="bg1"/>
                </a:solidFill>
                <a:highlight>
                  <a:srgbClr val="3E6CA4"/>
                </a:highlight>
              </a:rPr>
              <a:t>  </a:t>
            </a:r>
            <a:r>
              <a:rPr lang="en-CA" sz="3200" b="1" dirty="0">
                <a:solidFill>
                  <a:schemeClr val="bg1"/>
                </a:solidFill>
                <a:highlight>
                  <a:srgbClr val="3E6CA4"/>
                </a:highlight>
              </a:rPr>
              <a:t>Through NLP and Generative AI  </a:t>
            </a:r>
            <a:r>
              <a:rPr lang="en-CA" sz="100" b="1" dirty="0">
                <a:solidFill>
                  <a:schemeClr val="bg1"/>
                </a:solidFill>
                <a:highlight>
                  <a:srgbClr val="3E6CA4"/>
                </a:highlight>
              </a:rPr>
              <a:t>.</a:t>
            </a:r>
            <a:r>
              <a:rPr lang="en-CA" sz="3200" b="1" dirty="0">
                <a:solidFill>
                  <a:schemeClr val="bg1"/>
                </a:solidFill>
                <a:highlight>
                  <a:srgbClr val="3E6CA4"/>
                </a:highlight>
              </a:rPr>
              <a:t>  </a:t>
            </a:r>
            <a:br>
              <a:rPr lang="en-CA" sz="3200" b="1" dirty="0">
                <a:solidFill>
                  <a:schemeClr val="bg1"/>
                </a:solidFill>
                <a:highlight>
                  <a:srgbClr val="3E6CA4"/>
                </a:highlight>
              </a:rPr>
            </a:br>
            <a:r>
              <a:rPr lang="en-CA" sz="100" b="1" dirty="0">
                <a:solidFill>
                  <a:schemeClr val="bg1"/>
                </a:solidFill>
                <a:highlight>
                  <a:srgbClr val="3E6CA4"/>
                </a:highlight>
              </a:rPr>
              <a:t>.</a:t>
            </a:r>
            <a:r>
              <a:rPr lang="en-CA" sz="3200" b="1" dirty="0">
                <a:solidFill>
                  <a:schemeClr val="bg1"/>
                </a:solidFill>
                <a:highlight>
                  <a:srgbClr val="3E6CA4"/>
                </a:highlight>
              </a:rPr>
              <a:t> </a:t>
            </a:r>
            <a:endParaRPr lang="en-CA" sz="4400" b="1" dirty="0"/>
          </a:p>
          <a:p>
            <a:pPr algn="ctr"/>
            <a:r>
              <a:rPr lang="en-CA" sz="4400" b="1" dirty="0"/>
              <a:t>Please Sign-In</a:t>
            </a:r>
            <a:br>
              <a:rPr lang="en-CA" sz="4400" b="1" dirty="0"/>
            </a:br>
            <a:r>
              <a:rPr lang="en-CA" sz="4400" b="1" i="1" dirty="0"/>
              <a:t>(QR Code Sheet Link)</a:t>
            </a:r>
          </a:p>
        </p:txBody>
      </p:sp>
      <p:pic>
        <p:nvPicPr>
          <p:cNvPr id="5" name="Picture 4">
            <a:extLst>
              <a:ext uri="{FF2B5EF4-FFF2-40B4-BE49-F238E27FC236}">
                <a16:creationId xmlns:a16="http://schemas.microsoft.com/office/drawing/2014/main" id="{2DF2531B-BBB0-605A-C395-D59EC7723055}"/>
              </a:ext>
            </a:extLst>
          </p:cNvPr>
          <p:cNvPicPr>
            <a:picLocks noChangeAspect="1"/>
          </p:cNvPicPr>
          <p:nvPr/>
        </p:nvPicPr>
        <p:blipFill>
          <a:blip r:embed="rId5"/>
          <a:srcRect b="24910"/>
          <a:stretch/>
        </p:blipFill>
        <p:spPr>
          <a:xfrm>
            <a:off x="0" y="-27384"/>
            <a:ext cx="5928810" cy="2448272"/>
          </a:xfrm>
          <a:prstGeom prst="rect">
            <a:avLst/>
          </a:prstGeom>
        </p:spPr>
      </p:pic>
      <p:pic>
        <p:nvPicPr>
          <p:cNvPr id="6" name="Picture 5">
            <a:extLst>
              <a:ext uri="{FF2B5EF4-FFF2-40B4-BE49-F238E27FC236}">
                <a16:creationId xmlns:a16="http://schemas.microsoft.com/office/drawing/2014/main" id="{D4184961-BD24-C61E-62A6-402B428394AD}"/>
              </a:ext>
            </a:extLst>
          </p:cNvPr>
          <p:cNvPicPr>
            <a:picLocks noChangeAspect="1"/>
          </p:cNvPicPr>
          <p:nvPr/>
        </p:nvPicPr>
        <p:blipFill>
          <a:blip r:embed="rId6"/>
          <a:stretch>
            <a:fillRect/>
          </a:stretch>
        </p:blipFill>
        <p:spPr>
          <a:xfrm>
            <a:off x="10128448" y="116632"/>
            <a:ext cx="1422400" cy="1422400"/>
          </a:xfrm>
          <a:prstGeom prst="rect">
            <a:avLst/>
          </a:prstGeom>
        </p:spPr>
      </p:pic>
      <p:sp>
        <p:nvSpPr>
          <p:cNvPr id="9" name="TextBox 8">
            <a:extLst>
              <a:ext uri="{FF2B5EF4-FFF2-40B4-BE49-F238E27FC236}">
                <a16:creationId xmlns:a16="http://schemas.microsoft.com/office/drawing/2014/main" id="{E3339734-D8F3-FBCE-FE32-CA21B9AAB85B}"/>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763059" y="134623"/>
            <a:ext cx="8691046" cy="699500"/>
          </a:xfrm>
          <a:ln/>
        </p:spPr>
        <p:txBody>
          <a:bodyPr>
            <a:noAutofit/>
          </a:bodyPr>
          <a:lstStyle/>
          <a:p>
            <a:r>
              <a:rPr lang="en-US" b="1" dirty="0"/>
              <a:t>Setting Up Your R Environment</a:t>
            </a:r>
          </a:p>
        </p:txBody>
      </p:sp>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Tree>
    <p:extLst>
      <p:ext uri="{BB962C8B-B14F-4D97-AF65-F5344CB8AC3E}">
        <p14:creationId xmlns:p14="http://schemas.microsoft.com/office/powerpoint/2010/main" val="2129738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8904312" y="5583121"/>
            <a:ext cx="3016346" cy="1061754"/>
          </a:xfrm>
          <a:prstGeom prst="rect">
            <a:avLst/>
          </a:prstGeom>
        </p:spPr>
      </p:pic>
      <p:sp>
        <p:nvSpPr>
          <p:cNvPr id="6" name="Rectangle 1">
            <a:extLst>
              <a:ext uri="{FF2B5EF4-FFF2-40B4-BE49-F238E27FC236}">
                <a16:creationId xmlns:a16="http://schemas.microsoft.com/office/drawing/2014/main" id="{1F633EC8-CA30-55A6-9B01-3EB8A86B0C50}"/>
              </a:ext>
            </a:extLst>
          </p:cNvPr>
          <p:cNvSpPr>
            <a:spLocks noGrp="1" noChangeArrowheads="1"/>
          </p:cNvSpPr>
          <p:nvPr>
            <p:ph type="title"/>
          </p:nvPr>
        </p:nvSpPr>
        <p:spPr>
          <a:xfrm>
            <a:off x="0" y="134623"/>
            <a:ext cx="12192000" cy="699500"/>
          </a:xfrm>
          <a:ln/>
        </p:spPr>
        <p:txBody>
          <a:bodyPr>
            <a:noAutofit/>
          </a:bodyPr>
          <a:lstStyle/>
          <a:p>
            <a:r>
              <a:rPr lang="en-US" sz="4800" b="1" dirty="0"/>
              <a:t>Setting Up Your Development Environment</a:t>
            </a:r>
          </a:p>
        </p:txBody>
      </p:sp>
    </p:spTree>
    <p:extLst>
      <p:ext uri="{BB962C8B-B14F-4D97-AF65-F5344CB8AC3E}">
        <p14:creationId xmlns:p14="http://schemas.microsoft.com/office/powerpoint/2010/main" val="2989089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2"/>
          <a:srcRect t="18659" b="21785"/>
          <a:stretch/>
        </p:blipFill>
        <p:spPr>
          <a:xfrm>
            <a:off x="7181322" y="628427"/>
            <a:ext cx="4765643" cy="1888736"/>
          </a:xfrm>
          <a:prstGeom prst="rect">
            <a:avLst/>
          </a:prstGeom>
        </p:spPr>
      </p:pic>
      <p:sp>
        <p:nvSpPr>
          <p:cNvPr id="15361" name="Rectangle 1"/>
          <p:cNvSpPr>
            <a:spLocks noGrp="1" noChangeArrowheads="1"/>
          </p:cNvSpPr>
          <p:nvPr>
            <p:ph type="title"/>
          </p:nvPr>
        </p:nvSpPr>
        <p:spPr>
          <a:xfrm>
            <a:off x="1763059" y="134623"/>
            <a:ext cx="8691046" cy="699500"/>
          </a:xfrm>
          <a:ln/>
        </p:spPr>
        <p:txBody>
          <a:bodyPr>
            <a:noAutofit/>
          </a:bodyPr>
          <a:lstStyle/>
          <a:p>
            <a:r>
              <a:rPr lang="en-US" b="1" dirty="0"/>
              <a:t>Setting Up Your Python Environment</a:t>
            </a:r>
          </a:p>
        </p:txBody>
      </p:sp>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3"/>
              </a:rPr>
              <a:t>https://www.python.org</a:t>
            </a:r>
            <a:r>
              <a:rPr lang="en-US" dirty="0"/>
              <a:t> </a:t>
            </a:r>
          </a:p>
          <a:p>
            <a:r>
              <a:rPr lang="en-US" dirty="0"/>
              <a:t>Anaconda (distribution of Python)</a:t>
            </a:r>
          </a:p>
          <a:p>
            <a:pPr lvl="1"/>
            <a:r>
              <a:rPr lang="en-US" dirty="0">
                <a:hlinkClick r:id="rId4"/>
              </a:rPr>
              <a:t>https://www.anaconda.com</a:t>
            </a:r>
            <a:r>
              <a:rPr lang="en-US" dirty="0"/>
              <a:t> </a:t>
            </a:r>
          </a:p>
          <a:p>
            <a:r>
              <a:rPr lang="en-US" dirty="0"/>
              <a:t>Python Package Index (</a:t>
            </a:r>
            <a:r>
              <a:rPr lang="en-US" dirty="0" err="1"/>
              <a:t>PyPi</a:t>
            </a:r>
            <a:r>
              <a:rPr lang="en-US" dirty="0"/>
              <a:t>)</a:t>
            </a:r>
          </a:p>
          <a:p>
            <a:pPr lvl="1"/>
            <a:r>
              <a:rPr lang="en-US" sz="3200" dirty="0">
                <a:hlinkClick r:id="rId5"/>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a:stretch>
            <a:fillRect/>
          </a:stretch>
        </p:blipFill>
        <p:spPr>
          <a:xfrm>
            <a:off x="7588582" y="4018991"/>
            <a:ext cx="4358383" cy="2658613"/>
          </a:xfrm>
          <a:prstGeom prst="rect">
            <a:avLst/>
          </a:prstGeom>
        </p:spPr>
      </p:pic>
    </p:spTree>
    <p:extLst>
      <p:ext uri="{BB962C8B-B14F-4D97-AF65-F5344CB8AC3E}">
        <p14:creationId xmlns:p14="http://schemas.microsoft.com/office/powerpoint/2010/main" val="2726781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1">
            <a:extLst>
              <a:ext uri="{FF2B5EF4-FFF2-40B4-BE49-F238E27FC236}">
                <a16:creationId xmlns:a16="http://schemas.microsoft.com/office/drawing/2014/main" id="{1F633EC8-CA30-55A6-9B01-3EB8A86B0C50}"/>
              </a:ext>
            </a:extLst>
          </p:cNvPr>
          <p:cNvSpPr>
            <a:spLocks noGrp="1" noChangeArrowheads="1"/>
          </p:cNvSpPr>
          <p:nvPr>
            <p:ph type="title"/>
          </p:nvPr>
        </p:nvSpPr>
        <p:spPr>
          <a:xfrm>
            <a:off x="0" y="134623"/>
            <a:ext cx="12192000" cy="699500"/>
          </a:xfrm>
          <a:ln/>
        </p:spPr>
        <p:txBody>
          <a:bodyPr>
            <a:noAutofit/>
          </a:bodyPr>
          <a:lstStyle/>
          <a:p>
            <a:r>
              <a:rPr lang="en-US" b="1" dirty="0"/>
              <a:t>Setting Up Your Python Development Environment</a:t>
            </a: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Tree>
    <p:extLst>
      <p:ext uri="{BB962C8B-B14F-4D97-AF65-F5344CB8AC3E}">
        <p14:creationId xmlns:p14="http://schemas.microsoft.com/office/powerpoint/2010/main" val="3221248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71920" y="23788"/>
            <a:ext cx="12120080" cy="1032377"/>
          </a:xfrm>
          <a:ln/>
        </p:spPr>
        <p:txBody>
          <a:bodyPr>
            <a:noAutofit/>
          </a:bodyPr>
          <a:lstStyle/>
          <a:p>
            <a:r>
              <a:rPr lang="en-US" b="1" dirty="0"/>
              <a:t>Git and GitHub: Distributed Collaboration in Coding</a:t>
            </a:r>
          </a:p>
        </p:txBody>
      </p:sp>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Tree>
    <p:extLst>
      <p:ext uri="{BB962C8B-B14F-4D97-AF65-F5344CB8AC3E}">
        <p14:creationId xmlns:p14="http://schemas.microsoft.com/office/powerpoint/2010/main" val="32982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pic>
        <p:nvPicPr>
          <p:cNvPr id="3" name="Picture 2">
            <a:extLst>
              <a:ext uri="{FF2B5EF4-FFF2-40B4-BE49-F238E27FC236}">
                <a16:creationId xmlns:a16="http://schemas.microsoft.com/office/drawing/2014/main" id="{8CBC0BBE-99AC-10EA-DFC5-AC912B6C7F5B}"/>
              </a:ext>
            </a:extLst>
          </p:cNvPr>
          <p:cNvPicPr>
            <a:picLocks noChangeAspect="1"/>
          </p:cNvPicPr>
          <p:nvPr/>
        </p:nvPicPr>
        <p:blipFill>
          <a:blip r:embed="rId3"/>
          <a:srcRect b="24910"/>
          <a:stretch/>
        </p:blipFill>
        <p:spPr>
          <a:xfrm>
            <a:off x="-7711" y="-27385"/>
            <a:ext cx="4573821" cy="1888736"/>
          </a:xfrm>
          <a:prstGeom prst="rect">
            <a:avLst/>
          </a:prstGeom>
        </p:spPr>
      </p:pic>
      <p:sp>
        <p:nvSpPr>
          <p:cNvPr id="10" name="TextBox 9">
            <a:extLst>
              <a:ext uri="{FF2B5EF4-FFF2-40B4-BE49-F238E27FC236}">
                <a16:creationId xmlns:a16="http://schemas.microsoft.com/office/drawing/2014/main" id="{E2740EA5-B88B-79B4-692D-D4C6FA31EA7D}"/>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5B5A5A00-BF02-070B-EA81-20027452F4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3" name="Picture 12">
            <a:extLst>
              <a:ext uri="{FF2B5EF4-FFF2-40B4-BE49-F238E27FC236}">
                <a16:creationId xmlns:a16="http://schemas.microsoft.com/office/drawing/2014/main" id="{30A75F97-909A-89AA-44BF-5526D0BB656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sp>
        <p:nvSpPr>
          <p:cNvPr id="5" name="Rectangle 1"/>
          <p:cNvSpPr>
            <a:spLocks noGrp="1" noChangeArrowheads="1"/>
          </p:cNvSpPr>
          <p:nvPr>
            <p:ph type="title"/>
          </p:nvPr>
        </p:nvSpPr>
        <p:spPr>
          <a:xfrm>
            <a:off x="0" y="6507"/>
            <a:ext cx="12192000" cy="699500"/>
          </a:xfrm>
          <a:ln/>
        </p:spPr>
        <p:txBody>
          <a:bodyPr>
            <a:noAutofit/>
          </a:bodyPr>
          <a:lstStyle/>
          <a:p>
            <a:r>
              <a:rPr lang="en-US" sz="4000" b="1" dirty="0"/>
              <a:t>Finding, Installing, Learning, and Using Packages in R</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a:stretch>
            <a:fillRect/>
          </a:stretch>
        </p:blipFill>
        <p:spPr>
          <a:xfrm>
            <a:off x="6559297" y="797197"/>
            <a:ext cx="5407235" cy="5895387"/>
          </a:xfrm>
          <a:prstGeom prst="rect">
            <a:avLst/>
          </a:prstGeom>
          <a:ln>
            <a:solidFill>
              <a:schemeClr val="tx1"/>
            </a:solidFill>
          </a:ln>
        </p:spPr>
      </p:pic>
    </p:spTree>
    <p:extLst>
      <p:ext uri="{BB962C8B-B14F-4D97-AF65-F5344CB8AC3E}">
        <p14:creationId xmlns:p14="http://schemas.microsoft.com/office/powerpoint/2010/main" val="1918894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sp>
        <p:nvSpPr>
          <p:cNvPr id="5" name="Rectangle 1"/>
          <p:cNvSpPr>
            <a:spLocks noGrp="1" noChangeArrowheads="1"/>
          </p:cNvSpPr>
          <p:nvPr>
            <p:ph type="title"/>
          </p:nvPr>
        </p:nvSpPr>
        <p:spPr>
          <a:xfrm>
            <a:off x="0" y="6507"/>
            <a:ext cx="12192000" cy="699500"/>
          </a:xfrm>
          <a:ln/>
        </p:spPr>
        <p:txBody>
          <a:bodyPr>
            <a:noAutofit/>
          </a:bodyPr>
          <a:lstStyle/>
          <a:p>
            <a:r>
              <a:rPr lang="en-US" sz="3600" b="1" dirty="0"/>
              <a:t>Finding, Installing, Learning, and Using Packages in Python</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a:stretch>
            <a:fillRect/>
          </a:stretch>
        </p:blipFill>
        <p:spPr>
          <a:xfrm>
            <a:off x="4488231" y="1676791"/>
            <a:ext cx="3703215" cy="2194772"/>
          </a:xfrm>
          <a:prstGeom prst="rect">
            <a:avLst/>
          </a:prstGeom>
        </p:spPr>
      </p:pic>
    </p:spTree>
    <p:extLst>
      <p:ext uri="{BB962C8B-B14F-4D97-AF65-F5344CB8AC3E}">
        <p14:creationId xmlns:p14="http://schemas.microsoft.com/office/powerpoint/2010/main" val="2828596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540BC49C-C7A6-DFF2-54B2-E7FFDB5D4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416" y="-79241"/>
            <a:ext cx="2340714" cy="2340714"/>
          </a:xfrm>
          <a:prstGeom prst="rect">
            <a:avLst/>
          </a:prstGeom>
        </p:spPr>
      </p:pic>
      <p:sp>
        <p:nvSpPr>
          <p:cNvPr id="6" name="TextBox 5"/>
          <p:cNvSpPr txBox="1"/>
          <p:nvPr/>
        </p:nvSpPr>
        <p:spPr>
          <a:xfrm>
            <a:off x="0" y="1916832"/>
            <a:ext cx="12192000" cy="2123658"/>
          </a:xfrm>
          <a:prstGeom prst="rect">
            <a:avLst/>
          </a:prstGeom>
          <a:noFill/>
        </p:spPr>
        <p:txBody>
          <a:bodyPr wrap="square" rtlCol="0">
            <a:spAutoFit/>
          </a:bodyPr>
          <a:lstStyle/>
          <a:p>
            <a:pPr algn="ctr"/>
            <a:r>
              <a:rPr lang="en-CA" sz="6600" b="1" dirty="0"/>
              <a:t>Advanced Text Analytics </a:t>
            </a:r>
            <a:br>
              <a:rPr lang="en-CA" sz="6600" b="1" dirty="0"/>
            </a:br>
            <a:r>
              <a:rPr lang="en-CA" sz="6600" b="1" dirty="0"/>
              <a:t>Through NLP and Generative AI</a:t>
            </a:r>
            <a:endParaRPr lang="en-CA" sz="8000" b="1" dirty="0"/>
          </a:p>
        </p:txBody>
      </p:sp>
      <p:sp>
        <p:nvSpPr>
          <p:cNvPr id="7" name="Rectangle 6"/>
          <p:cNvSpPr/>
          <p:nvPr/>
        </p:nvSpPr>
        <p:spPr>
          <a:xfrm>
            <a:off x="6977040" y="4009192"/>
            <a:ext cx="5040560" cy="1446550"/>
          </a:xfrm>
          <a:prstGeom prst="rect">
            <a:avLst/>
          </a:prstGeom>
        </p:spPr>
        <p:txBody>
          <a:bodyPr wrap="square">
            <a:spAutoFit/>
          </a:bodyPr>
          <a:lstStyle/>
          <a:p>
            <a:pPr algn="ctr"/>
            <a:r>
              <a:rPr lang="en-US" b="1" dirty="0"/>
              <a:t>Haiman Wong</a:t>
            </a:r>
            <a:br>
              <a:rPr lang="en-US" dirty="0"/>
            </a:br>
            <a:r>
              <a:rPr lang="en-US" sz="1400" dirty="0"/>
              <a:t>Doctoral Student, Doctor of Technology Program</a:t>
            </a:r>
            <a:br>
              <a:rPr lang="en-US" sz="1400" dirty="0"/>
            </a:br>
            <a:r>
              <a:rPr lang="en-US" sz="1400" dirty="0"/>
              <a:t>Purdue University</a:t>
            </a:r>
          </a:p>
          <a:p>
            <a:pPr algn="ctr"/>
            <a:r>
              <a:rPr lang="en-US" sz="1400" dirty="0"/>
              <a:t>Senior Research Associate, Internet Governance Lab</a:t>
            </a:r>
            <a:br>
              <a:rPr lang="en-US" sz="1400" dirty="0"/>
            </a:br>
            <a:r>
              <a:rPr lang="en-US" sz="1400" dirty="0"/>
              <a:t>American University</a:t>
            </a:r>
          </a:p>
          <a:p>
            <a:pPr algn="ctr"/>
            <a:r>
              <a:rPr lang="en-US" sz="1400" dirty="0"/>
              <a:t>wong424@purdue.edu</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2144" y="434798"/>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3" name="Picture 2">
            <a:extLst>
              <a:ext uri="{FF2B5EF4-FFF2-40B4-BE49-F238E27FC236}">
                <a16:creationId xmlns:a16="http://schemas.microsoft.com/office/drawing/2014/main" id="{A8482AAA-D55A-6E59-458D-E09237090DD8}"/>
              </a:ext>
            </a:extLst>
          </p:cNvPr>
          <p:cNvPicPr>
            <a:picLocks noChangeAspect="1"/>
          </p:cNvPicPr>
          <p:nvPr/>
        </p:nvPicPr>
        <p:blipFill>
          <a:blip r:embed="rId5"/>
          <a:srcRect b="24910"/>
          <a:stretch/>
        </p:blipFill>
        <p:spPr>
          <a:xfrm>
            <a:off x="-7711" y="-27385"/>
            <a:ext cx="4951583" cy="2044731"/>
          </a:xfrm>
          <a:prstGeom prst="rect">
            <a:avLst/>
          </a:prstGeom>
        </p:spPr>
      </p:pic>
      <p:pic>
        <p:nvPicPr>
          <p:cNvPr id="9" name="Picture 8">
            <a:extLst>
              <a:ext uri="{FF2B5EF4-FFF2-40B4-BE49-F238E27FC236}">
                <a16:creationId xmlns:a16="http://schemas.microsoft.com/office/drawing/2014/main" id="{45F9A711-A19F-4533-EAE8-5608A4067E7A}"/>
              </a:ext>
            </a:extLst>
          </p:cNvPr>
          <p:cNvPicPr>
            <a:picLocks noChangeAspect="1"/>
          </p:cNvPicPr>
          <p:nvPr/>
        </p:nvPicPr>
        <p:blipFill>
          <a:blip r:embed="rId6"/>
          <a:stretch>
            <a:fillRect/>
          </a:stretch>
        </p:blipFill>
        <p:spPr>
          <a:xfrm>
            <a:off x="10506248" y="116632"/>
            <a:ext cx="1422400" cy="1422400"/>
          </a:xfrm>
          <a:prstGeom prst="rect">
            <a:avLst/>
          </a:prstGeom>
        </p:spPr>
      </p:pic>
      <p:sp>
        <p:nvSpPr>
          <p:cNvPr id="12" name="Rectangle 11">
            <a:extLst>
              <a:ext uri="{FF2B5EF4-FFF2-40B4-BE49-F238E27FC236}">
                <a16:creationId xmlns:a16="http://schemas.microsoft.com/office/drawing/2014/main" id="{411F6573-C641-D614-E8BE-ED43CBF8C132}"/>
              </a:ext>
            </a:extLst>
          </p:cNvPr>
          <p:cNvSpPr/>
          <p:nvPr/>
        </p:nvSpPr>
        <p:spPr>
          <a:xfrm>
            <a:off x="0" y="4005064"/>
            <a:ext cx="6802640" cy="2523768"/>
          </a:xfrm>
          <a:prstGeom prst="rect">
            <a:avLst/>
          </a:prstGeom>
        </p:spPr>
        <p:txBody>
          <a:bodyPr wrap="square">
            <a:spAutoFit/>
          </a:bodyPr>
          <a:lstStyle/>
          <a:p>
            <a:pPr algn="ctr"/>
            <a:r>
              <a:rPr lang="en-US" b="1" dirty="0"/>
              <a:t>Dr. Derrick L. Cogburn</a:t>
            </a:r>
            <a:br>
              <a:rPr lang="en-US" dirty="0"/>
            </a:br>
            <a:r>
              <a:rPr lang="en-US" sz="1400" dirty="0"/>
              <a:t>Professor, Information Technology &amp; Analytics, Kogod School of Business</a:t>
            </a:r>
          </a:p>
          <a:p>
            <a:pPr algn="ctr"/>
            <a:r>
              <a:rPr lang="en-US" sz="1400" dirty="0"/>
              <a:t>Professor, Environment, Development &amp; Health, School of International Service</a:t>
            </a:r>
            <a:br>
              <a:rPr lang="en-US" sz="1400" dirty="0"/>
            </a:br>
            <a:r>
              <a:rPr lang="en-US" sz="1400" dirty="0"/>
              <a:t>UNESCO Associate Chair in Transnational Challenges and Governance</a:t>
            </a:r>
          </a:p>
          <a:p>
            <a:pPr algn="ctr"/>
            <a:r>
              <a:rPr lang="en-US" sz="1400" dirty="0"/>
              <a:t>Executive Director, Institute on Disability and Public Policy</a:t>
            </a:r>
            <a:br>
              <a:rPr lang="en-US" sz="1400" dirty="0"/>
            </a:br>
            <a:r>
              <a:rPr lang="en-US" sz="1400" dirty="0"/>
              <a:t>CTRL Faculty Fellow on AI in Teaching and Research</a:t>
            </a:r>
          </a:p>
          <a:p>
            <a:pPr algn="ctr"/>
            <a:r>
              <a:rPr lang="en-US" sz="1400" dirty="0"/>
              <a:t>Faculty Director, Internet Governance Lab</a:t>
            </a:r>
            <a:br>
              <a:rPr lang="en-US" sz="1400" dirty="0"/>
            </a:br>
            <a:r>
              <a:rPr lang="en-US" sz="1400" dirty="0"/>
              <a:t>American University</a:t>
            </a:r>
          </a:p>
          <a:p>
            <a:pPr algn="ctr"/>
            <a:r>
              <a:rPr lang="en-US" sz="1400" dirty="0" err="1"/>
              <a:t>dcogburn@american.edu</a:t>
            </a:r>
            <a:br>
              <a:rPr lang="en-US" sz="1400" dirty="0"/>
            </a:br>
            <a:r>
              <a:rPr lang="en-US" sz="1400" dirty="0"/>
              <a:t> </a:t>
            </a:r>
            <a:br>
              <a:rPr lang="en-US" sz="1400" dirty="0"/>
            </a:br>
            <a:r>
              <a:rPr lang="en-US" sz="1400" u="sng" dirty="0"/>
              <a:t>Threads</a:t>
            </a:r>
            <a:r>
              <a:rPr lang="en-US" sz="1400" dirty="0"/>
              <a:t>: </a:t>
            </a:r>
            <a:r>
              <a:rPr lang="en-US" sz="1400" dirty="0" err="1"/>
              <a:t>dcogburn@threads.net</a:t>
            </a:r>
            <a:r>
              <a:rPr lang="en-US" sz="1400" dirty="0"/>
              <a:t>             </a:t>
            </a:r>
            <a:r>
              <a:rPr lang="en-US" sz="1400" u="sng" dirty="0"/>
              <a:t>BlueSky</a:t>
            </a:r>
            <a:r>
              <a:rPr lang="en-US" sz="1400" dirty="0"/>
              <a:t>: @</a:t>
            </a:r>
            <a:r>
              <a:rPr lang="en-US" sz="1400" dirty="0" err="1"/>
              <a:t>derrickcogburn.blsky.social</a:t>
            </a:r>
            <a:endParaRPr lang="en-US" sz="1400" dirty="0"/>
          </a:p>
        </p:txBody>
      </p:sp>
      <p:sp>
        <p:nvSpPr>
          <p:cNvPr id="2" name="TextBox 1">
            <a:extLst>
              <a:ext uri="{FF2B5EF4-FFF2-40B4-BE49-F238E27FC236}">
                <a16:creationId xmlns:a16="http://schemas.microsoft.com/office/drawing/2014/main" id="{6643F5DB-6E01-79EE-CC35-A5F4321AB0D2}"/>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1" name="Rectangle 1"/>
          <p:cNvSpPr>
            <a:spLocks noGrp="1" noChangeArrowheads="1"/>
          </p:cNvSpPr>
          <p:nvPr>
            <p:ph type="title"/>
          </p:nvPr>
        </p:nvSpPr>
        <p:spPr>
          <a:xfrm>
            <a:off x="1763059" y="23788"/>
            <a:ext cx="8691046" cy="553459"/>
          </a:xfrm>
          <a:ln/>
        </p:spPr>
        <p:txBody>
          <a:bodyPr>
            <a:noAutofit/>
          </a:bodyPr>
          <a:lstStyle/>
          <a:p>
            <a:r>
              <a:rPr lang="en-US" sz="3200" dirty="0"/>
              <a:t>Troubleshooting</a:t>
            </a:r>
          </a:p>
        </p:txBody>
      </p:sp>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a:stretch>
            <a:fillRect/>
          </a:stretch>
        </p:blipFill>
        <p:spPr>
          <a:xfrm>
            <a:off x="8068458" y="2605508"/>
            <a:ext cx="4023394" cy="4103370"/>
          </a:xfrm>
          <a:prstGeom prst="rect">
            <a:avLst/>
          </a:prstGeom>
          <a:ln>
            <a:solidFill>
              <a:schemeClr val="tx1"/>
            </a:solidFill>
          </a:ln>
        </p:spPr>
      </p:pic>
    </p:spTree>
    <p:extLst>
      <p:ext uri="{BB962C8B-B14F-4D97-AF65-F5344CB8AC3E}">
        <p14:creationId xmlns:p14="http://schemas.microsoft.com/office/powerpoint/2010/main" val="2907615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00016" y="871659"/>
            <a:ext cx="12020310" cy="5365653"/>
          </a:xfrm>
          <a:ln/>
        </p:spPr>
        <p:txBody>
          <a:bodyPr>
            <a:noAutofit/>
          </a:bodyPr>
          <a:lstStyle/>
          <a:p>
            <a:pPr algn="just">
              <a:spcBef>
                <a:spcPts val="0"/>
              </a:spcBef>
            </a:pPr>
            <a:r>
              <a:rPr lang="en-US" sz="1800" dirty="0">
                <a:latin typeface="Calibri Light" charset="0"/>
                <a:ea typeface="Calibri Light" charset="0"/>
                <a:cs typeface="Calibri Light" charset="0"/>
              </a:rPr>
              <a:t>The </a:t>
            </a:r>
            <a:r>
              <a:rPr lang="en-US" sz="1800" b="1" u="sng" dirty="0">
                <a:latin typeface="Calibri Light" charset="0"/>
                <a:ea typeface="Calibri Light" charset="0"/>
                <a:cs typeface="Calibri Light" charset="0"/>
              </a:rPr>
              <a:t>NIST Cybersecurity RFIs </a:t>
            </a:r>
            <a:r>
              <a:rPr lang="en-US" sz="1800" dirty="0">
                <a:latin typeface="Calibri Light" charset="0"/>
                <a:ea typeface="Calibri Light" charset="0"/>
                <a:cs typeface="Calibri Light" charset="0"/>
              </a:rPr>
              <a:t>(Requests for Information) from 2021 (N=130) are documents issued by the National Institute of Standards and Technology (NIST) to gather feedback and recommendations from stakeholders on cybersecurity-related topics. These RFIs serve as part of NIST’s efforts to engage with industry, academia, government, and the public to refine cybersecurity frameworks, guidelines, and initiatives.</a:t>
            </a:r>
          </a:p>
          <a:p>
            <a:pPr algn="just">
              <a:spcBef>
                <a:spcPts val="0"/>
              </a:spcBef>
            </a:pPr>
            <a:r>
              <a:rPr lang="en-US" sz="1800" u="sng" dirty="0">
                <a:latin typeface="Calibri Light" charset="0"/>
                <a:ea typeface="Calibri Light" charset="0"/>
                <a:cs typeface="Calibri Light" charset="0"/>
              </a:rPr>
              <a:t>Purpose:</a:t>
            </a:r>
          </a:p>
          <a:p>
            <a:pPr lvl="1" algn="just">
              <a:spcBef>
                <a:spcPts val="0"/>
              </a:spcBef>
            </a:pPr>
            <a:r>
              <a:rPr lang="en-US" sz="1600" dirty="0">
                <a:latin typeface="Calibri Light" charset="0"/>
                <a:ea typeface="Calibri Light" charset="0"/>
                <a:cs typeface="Calibri Light" charset="0"/>
              </a:rPr>
              <a:t>Solicit stakeholder input on specific cybersecurity topics.</a:t>
            </a:r>
          </a:p>
          <a:p>
            <a:pPr lvl="1" algn="just">
              <a:spcBef>
                <a:spcPts val="0"/>
              </a:spcBef>
            </a:pPr>
            <a:r>
              <a:rPr lang="en-US" sz="1600" dirty="0">
                <a:latin typeface="Calibri Light" charset="0"/>
                <a:ea typeface="Calibri Light" charset="0"/>
                <a:cs typeface="Calibri Light" charset="0"/>
              </a:rPr>
              <a:t>Inform updates to the NIST Cybersecurity Framework (CSF) and related guidance.</a:t>
            </a:r>
          </a:p>
          <a:p>
            <a:pPr lvl="1" algn="just">
              <a:spcBef>
                <a:spcPts val="0"/>
              </a:spcBef>
            </a:pPr>
            <a:r>
              <a:rPr lang="en-US" sz="1600" dirty="0">
                <a:latin typeface="Calibri Light" charset="0"/>
                <a:ea typeface="Calibri Light" charset="0"/>
                <a:cs typeface="Calibri Light" charset="0"/>
              </a:rPr>
              <a:t>Identify emerging trends, challenges, and needs in cybersecurity.</a:t>
            </a:r>
            <a:r>
              <a:rPr lang="en-US" sz="1800" dirty="0">
                <a:latin typeface="Calibri Light" charset="0"/>
                <a:ea typeface="Calibri Light" charset="0"/>
                <a:cs typeface="Calibri Light" charset="0"/>
              </a:rPr>
              <a:t> </a:t>
            </a:r>
          </a:p>
          <a:p>
            <a:pPr algn="just">
              <a:spcBef>
                <a:spcPts val="0"/>
              </a:spcBef>
            </a:pPr>
            <a:r>
              <a:rPr lang="en-US" sz="1800" b="1" u="sng" dirty="0">
                <a:latin typeface="Calibri Light" charset="0"/>
                <a:ea typeface="Calibri Light" charset="0"/>
                <a:cs typeface="Calibri Light" charset="0"/>
              </a:rPr>
              <a:t>Content Types:</a:t>
            </a:r>
          </a:p>
          <a:p>
            <a:pPr lvl="1" algn="just">
              <a:spcBef>
                <a:spcPts val="0"/>
              </a:spcBef>
            </a:pPr>
            <a:r>
              <a:rPr lang="en-US" sz="1600" dirty="0">
                <a:latin typeface="Calibri Light" charset="0"/>
                <a:ea typeface="Calibri Light" charset="0"/>
                <a:cs typeface="Calibri Light" charset="0"/>
              </a:rPr>
              <a:t>Open-ended questions seeking qualitative responses.</a:t>
            </a:r>
          </a:p>
          <a:p>
            <a:pPr lvl="1" algn="just">
              <a:spcBef>
                <a:spcPts val="0"/>
              </a:spcBef>
            </a:pPr>
            <a:r>
              <a:rPr lang="en-US" sz="1600" dirty="0">
                <a:latin typeface="Calibri Light" charset="0"/>
                <a:ea typeface="Calibri Light" charset="0"/>
                <a:cs typeface="Calibri Light" charset="0"/>
              </a:rPr>
              <a:t>Technical recommendations and policy suggestions from respondents.</a:t>
            </a:r>
          </a:p>
          <a:p>
            <a:pPr lvl="1" algn="just">
              <a:spcBef>
                <a:spcPts val="0"/>
              </a:spcBef>
            </a:pPr>
            <a:r>
              <a:rPr lang="en-US" sz="1600" dirty="0">
                <a:latin typeface="Calibri Light" charset="0"/>
                <a:ea typeface="Calibri Light" charset="0"/>
                <a:cs typeface="Calibri Light" charset="0"/>
              </a:rPr>
              <a:t>Discussions of best practices, challenges, and success stories in cybersecurity.</a:t>
            </a:r>
          </a:p>
          <a:p>
            <a:pPr algn="just">
              <a:spcBef>
                <a:spcPts val="0"/>
              </a:spcBef>
            </a:pPr>
            <a:r>
              <a:rPr lang="en-US" sz="1800" b="1" u="sng" dirty="0">
                <a:latin typeface="Calibri Light" charset="0"/>
                <a:ea typeface="Calibri Light" charset="0"/>
                <a:cs typeface="Calibri Light" charset="0"/>
              </a:rPr>
              <a:t>Respondents</a:t>
            </a:r>
            <a:r>
              <a:rPr lang="en-US" sz="1800" b="1" dirty="0">
                <a:latin typeface="Calibri Light" charset="0"/>
                <a:ea typeface="Calibri Light" charset="0"/>
                <a:cs typeface="Calibri Light" charset="0"/>
              </a:rPr>
              <a:t>:</a:t>
            </a:r>
          </a:p>
          <a:p>
            <a:pPr lvl="1" algn="just">
              <a:spcBef>
                <a:spcPts val="0"/>
              </a:spcBef>
            </a:pPr>
            <a:r>
              <a:rPr lang="en-US" sz="1600" dirty="0">
                <a:latin typeface="Calibri Light" charset="0"/>
                <a:ea typeface="Calibri Light" charset="0"/>
                <a:cs typeface="Calibri Light" charset="0"/>
              </a:rPr>
              <a:t>Private sector organizations (e.g., tech companies, consultants).</a:t>
            </a:r>
          </a:p>
          <a:p>
            <a:pPr lvl="1" algn="just">
              <a:spcBef>
                <a:spcPts val="0"/>
              </a:spcBef>
            </a:pPr>
            <a:r>
              <a:rPr lang="en-US" sz="1600" dirty="0">
                <a:latin typeface="Calibri Light" charset="0"/>
                <a:ea typeface="Calibri Light" charset="0"/>
                <a:cs typeface="Calibri Light" charset="0"/>
              </a:rPr>
              <a:t>Public sector entities (e.g., federal agencies, local governments).</a:t>
            </a:r>
          </a:p>
          <a:p>
            <a:pPr lvl="1" algn="just">
              <a:spcBef>
                <a:spcPts val="0"/>
              </a:spcBef>
            </a:pPr>
            <a:r>
              <a:rPr lang="en-US" sz="1600" dirty="0">
                <a:latin typeface="Calibri Light" charset="0"/>
                <a:ea typeface="Calibri Light" charset="0"/>
                <a:cs typeface="Calibri Light" charset="0"/>
              </a:rPr>
              <a:t>Academic and research institutions.</a:t>
            </a:r>
          </a:p>
          <a:p>
            <a:pPr lvl="1" algn="just">
              <a:spcBef>
                <a:spcPts val="0"/>
              </a:spcBef>
            </a:pPr>
            <a:r>
              <a:rPr lang="en-US" sz="1600" dirty="0">
                <a:latin typeface="Calibri Light" charset="0"/>
                <a:ea typeface="Calibri Light" charset="0"/>
                <a:cs typeface="Calibri Light" charset="0"/>
              </a:rPr>
              <a:t>Civil society groups and individual contributors.</a:t>
            </a:r>
          </a:p>
          <a:p>
            <a:pPr algn="just">
              <a:spcBef>
                <a:spcPts val="0"/>
              </a:spcBef>
            </a:pPr>
            <a:r>
              <a:rPr lang="en-US" sz="1800" b="1" u="sng" dirty="0">
                <a:latin typeface="Calibri Light" charset="0"/>
                <a:ea typeface="Calibri Light" charset="0"/>
                <a:cs typeface="Calibri Light" charset="0"/>
              </a:rPr>
              <a:t>Structure:</a:t>
            </a:r>
          </a:p>
          <a:p>
            <a:pPr lvl="1" algn="just">
              <a:spcBef>
                <a:spcPts val="0"/>
              </a:spcBef>
            </a:pPr>
            <a:r>
              <a:rPr lang="en-US" sz="1600" dirty="0">
                <a:latin typeface="Calibri Light" charset="0"/>
                <a:ea typeface="Calibri Light" charset="0"/>
                <a:cs typeface="Calibri Light" charset="0"/>
              </a:rPr>
              <a:t>Typically structured around themes, such as risk management, incident response, emerging technologies, and privacy considerations.</a:t>
            </a:r>
          </a:p>
          <a:p>
            <a:pPr lvl="1" algn="just">
              <a:spcBef>
                <a:spcPts val="0"/>
              </a:spcBef>
            </a:pPr>
            <a:r>
              <a:rPr lang="en-US" sz="1600" dirty="0">
                <a:latin typeface="Calibri Light" charset="0"/>
                <a:ea typeface="Calibri Light" charset="0"/>
                <a:cs typeface="Calibri Light" charset="0"/>
              </a:rPr>
              <a:t>Responses can include narrative text, bullet points, tables, or technical specifications.</a:t>
            </a:r>
          </a:p>
          <a:p>
            <a:pPr algn="just">
              <a:spcBef>
                <a:spcPts val="0"/>
              </a:spcBef>
            </a:pPr>
            <a:r>
              <a:rPr lang="en-US" sz="1800" b="1" u="sng" dirty="0">
                <a:latin typeface="Calibri Light" charset="0"/>
                <a:ea typeface="Calibri Light" charset="0"/>
                <a:cs typeface="Calibri Light" charset="0"/>
              </a:rPr>
              <a:t>Volume of Data:</a:t>
            </a:r>
          </a:p>
          <a:p>
            <a:pPr lvl="1" algn="just">
              <a:spcBef>
                <a:spcPts val="0"/>
              </a:spcBef>
            </a:pPr>
            <a:r>
              <a:rPr lang="en-US" sz="1600" dirty="0">
                <a:latin typeface="Calibri Light" charset="0"/>
                <a:ea typeface="Calibri Light" charset="0"/>
                <a:cs typeface="Calibri Light" charset="0"/>
              </a:rPr>
              <a:t>The RFI received over 130 responses, resulting in a rich corpus of text data for analysis.</a:t>
            </a:r>
          </a:p>
          <a:p>
            <a:pPr lvl="1" algn="just">
              <a:spcBef>
                <a:spcPts val="0"/>
              </a:spcBef>
            </a:pPr>
            <a:r>
              <a:rPr lang="en-US" sz="1600" dirty="0">
                <a:latin typeface="Calibri Light" charset="0"/>
                <a:ea typeface="Calibri Light" charset="0"/>
                <a:cs typeface="Calibri Light" charset="0"/>
              </a:rPr>
              <a:t>Responses vary in length and detail, from brief comments to lengthy technical reports.</a:t>
            </a:r>
          </a:p>
        </p:txBody>
      </p:sp>
      <p:sp>
        <p:nvSpPr>
          <p:cNvPr id="8" name="Title 1"/>
          <p:cNvSpPr>
            <a:spLocks noGrp="1"/>
          </p:cNvSpPr>
          <p:nvPr>
            <p:ph type="title"/>
          </p:nvPr>
        </p:nvSpPr>
        <p:spPr>
          <a:xfrm>
            <a:off x="0" y="116632"/>
            <a:ext cx="12192000" cy="857250"/>
          </a:xfrm>
        </p:spPr>
        <p:txBody>
          <a:bodyPr>
            <a:noAutofit/>
          </a:bodyPr>
          <a:lstStyle/>
          <a:p>
            <a:pPr eaLnBrk="1" hangingPunct="1"/>
            <a:r>
              <a:rPr lang="en-US" sz="4800" b="1" dirty="0">
                <a:solidFill>
                  <a:srgbClr val="376092"/>
                </a:solidFill>
                <a:latin typeface="Calibri Light" charset="0"/>
                <a:ea typeface="Calibri Light" charset="0"/>
                <a:cs typeface="Calibri Light" charset="0"/>
              </a:rPr>
              <a:t>The NIST Cybersecurity RFI Corpus</a:t>
            </a:r>
            <a:endParaRPr lang="en-US" sz="2800" b="1" dirty="0">
              <a:solidFill>
                <a:srgbClr val="376092"/>
              </a:solidFill>
              <a:latin typeface="Calibri Light" charset="0"/>
              <a:ea typeface="Calibri Light" charset="0"/>
              <a:cs typeface="Calibri Light" charset="0"/>
            </a:endParaRP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D2B66408-757E-DEA0-8396-87ABE6829214}"/>
              </a:ext>
            </a:extLst>
          </p:cNvPr>
          <p:cNvPicPr>
            <a:picLocks noChangeAspect="1"/>
          </p:cNvPicPr>
          <p:nvPr/>
        </p:nvPicPr>
        <p:blipFill>
          <a:blip r:embed="rId3"/>
          <a:stretch>
            <a:fillRect/>
          </a:stretch>
        </p:blipFill>
        <p:spPr>
          <a:xfrm>
            <a:off x="11424592" y="98706"/>
            <a:ext cx="648072" cy="648072"/>
          </a:xfrm>
          <a:prstGeom prst="rect">
            <a:avLst/>
          </a:prstGeom>
        </p:spPr>
      </p:pic>
    </p:spTree>
    <p:extLst>
      <p:ext uri="{BB962C8B-B14F-4D97-AF65-F5344CB8AC3E}">
        <p14:creationId xmlns:p14="http://schemas.microsoft.com/office/powerpoint/2010/main" val="3101856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B535-F210-341D-1F84-86731222FFE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B77F247-E979-EC30-36B7-B360802F4A0D}"/>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Topics and Themes:</a:t>
            </a:r>
          </a:p>
          <a:p>
            <a:pPr lvl="1" algn="just">
              <a:spcBef>
                <a:spcPts val="0"/>
              </a:spcBef>
            </a:pPr>
            <a:r>
              <a:rPr lang="en-US" sz="2400" dirty="0">
                <a:latin typeface="Calibri Light" charset="0"/>
                <a:ea typeface="Calibri Light" charset="0"/>
                <a:cs typeface="Calibri Light" charset="0"/>
              </a:rPr>
              <a:t>The data contains insights into critical cybersecurity issues, including:</a:t>
            </a:r>
          </a:p>
          <a:p>
            <a:pPr lvl="2" algn="just">
              <a:spcBef>
                <a:spcPts val="0"/>
              </a:spcBef>
            </a:pPr>
            <a:r>
              <a:rPr lang="en-US" sz="2000" dirty="0">
                <a:latin typeface="Calibri Light" charset="0"/>
                <a:ea typeface="Calibri Light" charset="0"/>
                <a:cs typeface="Calibri Light" charset="0"/>
              </a:rPr>
              <a:t>Risk assessment and management practices.</a:t>
            </a:r>
          </a:p>
          <a:p>
            <a:pPr lvl="2" algn="just">
              <a:spcBef>
                <a:spcPts val="0"/>
              </a:spcBef>
            </a:pPr>
            <a:r>
              <a:rPr lang="en-US" sz="2000" dirty="0">
                <a:latin typeface="Calibri Light" charset="0"/>
                <a:ea typeface="Calibri Light" charset="0"/>
                <a:cs typeface="Calibri Light" charset="0"/>
              </a:rPr>
              <a:t>Strategies for securing critical infrastructure.</a:t>
            </a:r>
          </a:p>
          <a:p>
            <a:pPr lvl="2" algn="just">
              <a:spcBef>
                <a:spcPts val="0"/>
              </a:spcBef>
            </a:pPr>
            <a:r>
              <a:rPr lang="en-US" sz="2000" dirty="0">
                <a:latin typeface="Calibri Light" charset="0"/>
                <a:ea typeface="Calibri Light" charset="0"/>
                <a:cs typeface="Calibri Light" charset="0"/>
              </a:rPr>
              <a:t>Adoption of emerging technologies like AI, IoT, and quantum computing.</a:t>
            </a:r>
          </a:p>
          <a:p>
            <a:pPr lvl="2" algn="just">
              <a:spcBef>
                <a:spcPts val="0"/>
              </a:spcBef>
            </a:pPr>
            <a:r>
              <a:rPr lang="en-US" sz="2000" dirty="0">
                <a:latin typeface="Calibri Light" charset="0"/>
                <a:ea typeface="Calibri Light" charset="0"/>
                <a:cs typeface="Calibri Light" charset="0"/>
              </a:rPr>
              <a:t>Compliance with evolving regulations and standards.</a:t>
            </a:r>
          </a:p>
          <a:p>
            <a:pPr algn="just">
              <a:spcBef>
                <a:spcPts val="0"/>
              </a:spcBef>
            </a:pPr>
            <a:endParaRPr lang="en-US" sz="2800" u="sng" dirty="0">
              <a:latin typeface="Calibri Light" charset="0"/>
              <a:ea typeface="Calibri Light" charset="0"/>
              <a:cs typeface="Calibri Light" charset="0"/>
            </a:endParaRPr>
          </a:p>
          <a:p>
            <a:pPr algn="just">
              <a:spcBef>
                <a:spcPts val="0"/>
              </a:spcBef>
            </a:pPr>
            <a:r>
              <a:rPr lang="en-US" sz="2800" u="sng" dirty="0">
                <a:latin typeface="Calibri Light" charset="0"/>
                <a:ea typeface="Calibri Light" charset="0"/>
                <a:cs typeface="Calibri Light" charset="0"/>
              </a:rPr>
              <a:t>Stakeholder Perspectives:</a:t>
            </a:r>
          </a:p>
          <a:p>
            <a:pPr lvl="1" algn="just">
              <a:spcBef>
                <a:spcPts val="0"/>
              </a:spcBef>
            </a:pPr>
            <a:r>
              <a:rPr lang="en-US" sz="2400" dirty="0">
                <a:latin typeface="Calibri Light" charset="0"/>
                <a:ea typeface="Calibri Light" charset="0"/>
                <a:cs typeface="Calibri Light" charset="0"/>
              </a:rPr>
              <a:t>The responses reveal varying priorities and concerns across sectors, reflecting the diverse impact of cybersecurity issues.</a:t>
            </a:r>
          </a:p>
          <a:p>
            <a:pPr algn="just">
              <a:spcBef>
                <a:spcPts val="0"/>
              </a:spcBef>
            </a:pPr>
            <a:endParaRPr lang="en-US" sz="2800" b="1"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Policy and Technical Recommendations:</a:t>
            </a:r>
          </a:p>
          <a:p>
            <a:pPr lvl="1" algn="just">
              <a:spcBef>
                <a:spcPts val="0"/>
              </a:spcBef>
            </a:pPr>
            <a:r>
              <a:rPr lang="en-US" sz="2400" dirty="0">
                <a:latin typeface="Calibri Light" charset="0"/>
                <a:ea typeface="Calibri Light" charset="0"/>
                <a:cs typeface="Calibri Light" charset="0"/>
              </a:rPr>
              <a:t>The data offers practical guidance and innovative ideas that can inform policy and research.</a:t>
            </a:r>
          </a:p>
        </p:txBody>
      </p:sp>
      <p:sp>
        <p:nvSpPr>
          <p:cNvPr id="8" name="Title 1">
            <a:extLst>
              <a:ext uri="{FF2B5EF4-FFF2-40B4-BE49-F238E27FC236}">
                <a16:creationId xmlns:a16="http://schemas.microsoft.com/office/drawing/2014/main" id="{D3585872-E5D6-5CAA-F987-5CB57C7F4747}"/>
              </a:ext>
            </a:extLst>
          </p:cNvPr>
          <p:cNvSpPr>
            <a:spLocks noGrp="1"/>
          </p:cNvSpPr>
          <p:nvPr>
            <p:ph type="title"/>
          </p:nvPr>
        </p:nvSpPr>
        <p:spPr>
          <a:xfrm>
            <a:off x="0" y="289792"/>
            <a:ext cx="12192000" cy="857250"/>
          </a:xfrm>
        </p:spPr>
        <p:txBody>
          <a:bodyPr>
            <a:noAutofit/>
          </a:bodyPr>
          <a:lstStyle/>
          <a:p>
            <a:pPr eaLnBrk="1" hangingPunct="1"/>
            <a:r>
              <a:rPr lang="en-US" sz="4800" b="1" dirty="0">
                <a:solidFill>
                  <a:srgbClr val="376092"/>
                </a:solidFill>
                <a:latin typeface="Calibri Light" charset="0"/>
                <a:ea typeface="Calibri Light" charset="0"/>
                <a:cs typeface="Calibri Light" charset="0"/>
              </a:rPr>
              <a:t>The NIST Cybersecurity RFI Corpus</a:t>
            </a:r>
            <a:endParaRPr lang="en-US" sz="2800" b="1" dirty="0">
              <a:solidFill>
                <a:srgbClr val="376092"/>
              </a:solidFill>
              <a:latin typeface="Calibri Light" charset="0"/>
              <a:ea typeface="Calibri Light" charset="0"/>
              <a:cs typeface="Calibri Light" charset="0"/>
            </a:endParaRPr>
          </a:p>
        </p:txBody>
      </p:sp>
      <p:pic>
        <p:nvPicPr>
          <p:cNvPr id="4" name="Picture 4">
            <a:extLst>
              <a:ext uri="{FF2B5EF4-FFF2-40B4-BE49-F238E27FC236}">
                <a16:creationId xmlns:a16="http://schemas.microsoft.com/office/drawing/2014/main" id="{68E8F41C-57FB-72B0-86DF-4C02208A3CC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4AE68220-DB60-F04D-CF55-6AC020DF4189}"/>
              </a:ext>
            </a:extLst>
          </p:cNvPr>
          <p:cNvPicPr>
            <a:picLocks noChangeAspect="1"/>
          </p:cNvPicPr>
          <p:nvPr/>
        </p:nvPicPr>
        <p:blipFill>
          <a:blip r:embed="rId3"/>
          <a:stretch>
            <a:fillRect/>
          </a:stretch>
        </p:blipFill>
        <p:spPr>
          <a:xfrm>
            <a:off x="11424592" y="98706"/>
            <a:ext cx="648072" cy="648072"/>
          </a:xfrm>
          <a:prstGeom prst="rect">
            <a:avLst/>
          </a:prstGeom>
        </p:spPr>
      </p:pic>
    </p:spTree>
    <p:extLst>
      <p:ext uri="{BB962C8B-B14F-4D97-AF65-F5344CB8AC3E}">
        <p14:creationId xmlns:p14="http://schemas.microsoft.com/office/powerpoint/2010/main" val="4110223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1CBD-8D5E-D915-96BA-A39664C20D4C}"/>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C9885F70-93D1-347A-E147-376DA0DD3061}"/>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Unstructured Data:</a:t>
            </a:r>
          </a:p>
          <a:p>
            <a:pPr lvl="1" algn="just">
              <a:spcBef>
                <a:spcPts val="0"/>
              </a:spcBef>
            </a:pPr>
            <a:r>
              <a:rPr lang="en-US" sz="2400" dirty="0">
                <a:latin typeface="Calibri Light" charset="0"/>
                <a:ea typeface="Calibri Light" charset="0"/>
                <a:cs typeface="Calibri Light" charset="0"/>
              </a:rPr>
              <a:t>Responses are often in free-text format, requiring preprocessing for analysis.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Diversity of Language:</a:t>
            </a:r>
          </a:p>
          <a:p>
            <a:pPr lvl="1" algn="just">
              <a:spcBef>
                <a:spcPts val="0"/>
              </a:spcBef>
            </a:pPr>
            <a:r>
              <a:rPr lang="en-US" sz="2400" dirty="0">
                <a:latin typeface="Calibri Light" charset="0"/>
                <a:ea typeface="Calibri Light" charset="0"/>
                <a:cs typeface="Calibri Light" charset="0"/>
              </a:rPr>
              <a:t>Technical jargon, legal terminology, and plain language may coexist, necessitating careful NLP techniques.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Volume:</a:t>
            </a:r>
          </a:p>
          <a:p>
            <a:pPr lvl="1" algn="just">
              <a:spcBef>
                <a:spcPts val="0"/>
              </a:spcBef>
            </a:pPr>
            <a:r>
              <a:rPr lang="en-US" sz="2400" dirty="0">
                <a:latin typeface="Calibri Light" charset="0"/>
                <a:ea typeface="Calibri Light" charset="0"/>
                <a:cs typeface="Calibri Light" charset="0"/>
              </a:rPr>
              <a:t>Handling and analyzing large datasets from these RFIs may require efficient computational methods.</a:t>
            </a:r>
          </a:p>
          <a:p>
            <a:pPr algn="just">
              <a:spcBef>
                <a:spcPts val="0"/>
              </a:spcBef>
            </a:pPr>
            <a:endParaRPr lang="en-US" sz="2400" dirty="0">
              <a:latin typeface="Calibri Light" charset="0"/>
              <a:ea typeface="Calibri Light" charset="0"/>
              <a:cs typeface="Calibri Light" charset="0"/>
            </a:endParaRPr>
          </a:p>
          <a:p>
            <a:pPr algn="just">
              <a:spcBef>
                <a:spcPts val="0"/>
              </a:spcBef>
            </a:pPr>
            <a:r>
              <a:rPr lang="en-US" sz="2400" dirty="0">
                <a:latin typeface="Calibri Light" charset="0"/>
                <a:ea typeface="Calibri Light" charset="0"/>
                <a:cs typeface="Calibri Light" charset="0"/>
              </a:rPr>
              <a:t>The </a:t>
            </a:r>
            <a:r>
              <a:rPr lang="en-US" sz="2400" b="1" u="sng" dirty="0">
                <a:latin typeface="Calibri Light" charset="0"/>
                <a:ea typeface="Calibri Light" charset="0"/>
                <a:cs typeface="Calibri Light" charset="0"/>
              </a:rPr>
              <a:t>NIST Cybersecurity RFI Corpus</a:t>
            </a:r>
            <a:r>
              <a:rPr lang="en-US" sz="2400" b="1" dirty="0">
                <a:latin typeface="Calibri Light" charset="0"/>
                <a:ea typeface="Calibri Light" charset="0"/>
                <a:cs typeface="Calibri Light" charset="0"/>
              </a:rPr>
              <a:t> </a:t>
            </a:r>
            <a:r>
              <a:rPr lang="en-US" sz="2400" dirty="0">
                <a:latin typeface="Calibri Light" charset="0"/>
                <a:ea typeface="Calibri Light" charset="0"/>
                <a:cs typeface="Calibri Light" charset="0"/>
              </a:rPr>
              <a:t>is ideal for thematic analysis, topic modeling, sentiment analysis, and comparative studies to understand the evolution of cybersecurity concerns and stakeholder priorities.</a:t>
            </a:r>
          </a:p>
        </p:txBody>
      </p:sp>
      <p:sp>
        <p:nvSpPr>
          <p:cNvPr id="8" name="Title 1">
            <a:extLst>
              <a:ext uri="{FF2B5EF4-FFF2-40B4-BE49-F238E27FC236}">
                <a16:creationId xmlns:a16="http://schemas.microsoft.com/office/drawing/2014/main" id="{6DC3B897-C2DC-9AAF-4141-196F87EB1B57}"/>
              </a:ext>
            </a:extLst>
          </p:cNvPr>
          <p:cNvSpPr>
            <a:spLocks noGrp="1"/>
          </p:cNvSpPr>
          <p:nvPr>
            <p:ph type="title"/>
          </p:nvPr>
        </p:nvSpPr>
        <p:spPr>
          <a:xfrm>
            <a:off x="0" y="289792"/>
            <a:ext cx="12192000" cy="857250"/>
          </a:xfrm>
        </p:spPr>
        <p:txBody>
          <a:bodyPr>
            <a:noAutofit/>
          </a:bodyPr>
          <a:lstStyle/>
          <a:p>
            <a:pPr eaLnBrk="1" hangingPunct="1"/>
            <a:r>
              <a:rPr lang="en-US" sz="4800" b="1" dirty="0">
                <a:solidFill>
                  <a:srgbClr val="376092"/>
                </a:solidFill>
                <a:latin typeface="Calibri Light" charset="0"/>
                <a:ea typeface="Calibri Light" charset="0"/>
                <a:cs typeface="Calibri Light" charset="0"/>
              </a:rPr>
              <a:t>The NIST Cybersecurity RFI Corpus</a:t>
            </a:r>
            <a:endParaRPr lang="en-US" sz="2800" b="1" dirty="0">
              <a:solidFill>
                <a:srgbClr val="376092"/>
              </a:solidFill>
              <a:latin typeface="Calibri Light" charset="0"/>
              <a:ea typeface="Calibri Light" charset="0"/>
              <a:cs typeface="Calibri Light" charset="0"/>
            </a:endParaRPr>
          </a:p>
        </p:txBody>
      </p:sp>
      <p:pic>
        <p:nvPicPr>
          <p:cNvPr id="4" name="Picture 4">
            <a:extLst>
              <a:ext uri="{FF2B5EF4-FFF2-40B4-BE49-F238E27FC236}">
                <a16:creationId xmlns:a16="http://schemas.microsoft.com/office/drawing/2014/main" id="{F30E3904-3B08-0C0E-90CC-6A32DDAE89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D6383B4F-E190-080C-B5F6-141B0E7E57D5}"/>
              </a:ext>
            </a:extLst>
          </p:cNvPr>
          <p:cNvPicPr>
            <a:picLocks noChangeAspect="1"/>
          </p:cNvPicPr>
          <p:nvPr/>
        </p:nvPicPr>
        <p:blipFill>
          <a:blip r:embed="rId3"/>
          <a:stretch>
            <a:fillRect/>
          </a:stretch>
        </p:blipFill>
        <p:spPr>
          <a:xfrm>
            <a:off x="11424592" y="98706"/>
            <a:ext cx="648072" cy="648072"/>
          </a:xfrm>
          <a:prstGeom prst="rect">
            <a:avLst/>
          </a:prstGeom>
        </p:spPr>
      </p:pic>
    </p:spTree>
    <p:extLst>
      <p:ext uri="{BB962C8B-B14F-4D97-AF65-F5344CB8AC3E}">
        <p14:creationId xmlns:p14="http://schemas.microsoft.com/office/powerpoint/2010/main" val="2351057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AC032-7CAA-9546-53DE-8DE63198D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DA5957-48CB-35A1-0969-59DF5457BECA}"/>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CFD5D61F-7408-FA66-D1FA-1F201A3DAF6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D01D6F60-9C7B-0578-9F60-8780A99039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E3BEC543-C6B7-CBF3-E201-7E9A78ABB2C4}"/>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3B4937FB-2B08-4F59-D2B4-53E17FFE4FDD}"/>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8C24ABFE-8623-34E0-71D9-E007B4CD9929}"/>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5BA7ED94-A2D0-39A1-655A-3341B085268C}"/>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78737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F678-29BB-AEA7-3C14-35540A14B22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DB36BA-9E30-BD73-A89F-6CD998CCB4B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F13C6F0-CC4D-DDBA-015B-888CD1A3E03E}"/>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II: Bag of Words (BOW) </a:t>
            </a:r>
            <a:r>
              <a:rPr lang="en-CA" sz="1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Text Analytics Approaches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6624BF57-A00A-B0A6-9120-08555DEED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4AFDF41A-6D4D-9004-17EC-B292B1BDABA4}"/>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BAC8B55-2140-5B83-BED9-33C91E1488E2}"/>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11028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44821-2BEF-C8F7-FEED-619D925283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B9C50F-D401-FC19-7E1C-87C442E874F0}"/>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85B627B0-6C8B-4C69-021C-C988798D68C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Welcome, Logistics,  </a:t>
            </a:r>
            <a:br>
              <a:rPr lang="en-CA" sz="6600" b="1" dirty="0">
                <a:solidFill>
                  <a:schemeClr val="bg1"/>
                </a:solidFill>
                <a:highlight>
                  <a:srgbClr val="3E6CA4"/>
                </a:highlight>
              </a:rPr>
            </a:br>
            <a:r>
              <a:rPr lang="en-CA" sz="6600" b="1" dirty="0">
                <a:solidFill>
                  <a:schemeClr val="bg1"/>
                </a:solidFill>
                <a:highlight>
                  <a:srgbClr val="3E6CA4"/>
                </a:highlight>
              </a:rPr>
              <a:t>  and Introductions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3527479E-311C-E7F9-41B9-C69E3F42C5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902A12FF-DF6E-D1DF-C643-6C37FAF51367}"/>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449C0394-F6A4-CEAC-10BF-9D2D4B64F80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92385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 and Clustering</a:t>
            </a:r>
          </a:p>
        </p:txBody>
      </p:sp>
    </p:spTree>
    <p:extLst>
      <p:ext uri="{BB962C8B-B14F-4D97-AF65-F5344CB8AC3E}">
        <p14:creationId xmlns:p14="http://schemas.microsoft.com/office/powerpoint/2010/main" val="1359758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b="1"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81576"/>
            <a:ext cx="12192000" cy="75965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8499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Tidyverse</a:t>
            </a:r>
          </a:p>
        </p:txBody>
      </p:sp>
      <p:pic>
        <p:nvPicPr>
          <p:cNvPr id="6" name="Picture 5" descr="A screenshot of a cell phone&#10;&#10;Description automatically generated">
            <a:extLst>
              <a:ext uri="{FF2B5EF4-FFF2-40B4-BE49-F238E27FC236}">
                <a16:creationId xmlns:a16="http://schemas.microsoft.com/office/drawing/2014/main" id="{05C75E87-84F7-A94C-B798-E0E87488EFAF}"/>
              </a:ext>
            </a:extLst>
          </p:cNvPr>
          <p:cNvPicPr>
            <a:picLocks noChangeAspect="1"/>
          </p:cNvPicPr>
          <p:nvPr/>
        </p:nvPicPr>
        <p:blipFill>
          <a:blip r:embed="rId2"/>
          <a:stretch>
            <a:fillRect/>
          </a:stretch>
        </p:blipFill>
        <p:spPr>
          <a:xfrm>
            <a:off x="1466465" y="976948"/>
            <a:ext cx="9259070" cy="4904104"/>
          </a:xfrm>
          <a:prstGeom prst="rect">
            <a:avLst/>
          </a:prstGeom>
        </p:spPr>
      </p:pic>
    </p:spTree>
    <p:extLst>
      <p:ext uri="{BB962C8B-B14F-4D97-AF65-F5344CB8AC3E}">
        <p14:creationId xmlns:p14="http://schemas.microsoft.com/office/powerpoint/2010/main" val="2590104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R Cheat Sheets</a:t>
            </a:r>
          </a:p>
        </p:txBody>
      </p:sp>
      <p:pic>
        <p:nvPicPr>
          <p:cNvPr id="6" name="Picture 5">
            <a:extLst>
              <a:ext uri="{FF2B5EF4-FFF2-40B4-BE49-F238E27FC236}">
                <a16:creationId xmlns:a16="http://schemas.microsoft.com/office/drawing/2014/main" id="{19AEF33B-42DA-E04B-A31C-33F8829218A1}"/>
              </a:ext>
            </a:extLst>
          </p:cNvPr>
          <p:cNvPicPr>
            <a:picLocks noChangeAspect="1"/>
          </p:cNvPicPr>
          <p:nvPr/>
        </p:nvPicPr>
        <p:blipFill>
          <a:blip r:embed="rId2"/>
          <a:stretch>
            <a:fillRect/>
          </a:stretch>
        </p:blipFill>
        <p:spPr>
          <a:xfrm>
            <a:off x="1492359" y="919578"/>
            <a:ext cx="9207281" cy="577557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7500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Transformation Cheat Sheet</a:t>
            </a:r>
          </a:p>
        </p:txBody>
      </p:sp>
      <p:pic>
        <p:nvPicPr>
          <p:cNvPr id="3" name="Picture 2">
            <a:extLst>
              <a:ext uri="{FF2B5EF4-FFF2-40B4-BE49-F238E27FC236}">
                <a16:creationId xmlns:a16="http://schemas.microsoft.com/office/drawing/2014/main" id="{01377DA2-0A6C-AE48-ABA3-C067FE524954}"/>
              </a:ext>
            </a:extLst>
          </p:cNvPr>
          <p:cNvPicPr>
            <a:picLocks noChangeAspect="1"/>
          </p:cNvPicPr>
          <p:nvPr/>
        </p:nvPicPr>
        <p:blipFill>
          <a:blip r:embed="rId2"/>
          <a:stretch>
            <a:fillRect/>
          </a:stretch>
        </p:blipFill>
        <p:spPr>
          <a:xfrm>
            <a:off x="869950" y="732659"/>
            <a:ext cx="10452100" cy="59182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1891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584591"/>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Wrangling Cheat Sheet</a:t>
            </a:r>
          </a:p>
        </p:txBody>
      </p:sp>
      <p:pic>
        <p:nvPicPr>
          <p:cNvPr id="2" name="Picture 1">
            <a:extLst>
              <a:ext uri="{FF2B5EF4-FFF2-40B4-BE49-F238E27FC236}">
                <a16:creationId xmlns:a16="http://schemas.microsoft.com/office/drawing/2014/main" id="{BBA89896-3E9D-C142-B9EC-5258545BB901}"/>
              </a:ext>
            </a:extLst>
          </p:cNvPr>
          <p:cNvPicPr>
            <a:picLocks noChangeAspect="1"/>
          </p:cNvPicPr>
          <p:nvPr/>
        </p:nvPicPr>
        <p:blipFill>
          <a:blip r:embed="rId2"/>
          <a:stretch>
            <a:fillRect/>
          </a:stretch>
        </p:blipFill>
        <p:spPr>
          <a:xfrm>
            <a:off x="2133600" y="584591"/>
            <a:ext cx="7924800" cy="6146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684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C2BF7-99E0-434F-9A1E-8093AFC10717}"/>
              </a:ext>
            </a:extLst>
          </p:cNvPr>
          <p:cNvPicPr>
            <a:picLocks noChangeAspect="1"/>
          </p:cNvPicPr>
          <p:nvPr/>
        </p:nvPicPr>
        <p:blipFill>
          <a:blip r:embed="rId2"/>
          <a:stretch>
            <a:fillRect/>
          </a:stretch>
        </p:blipFill>
        <p:spPr>
          <a:xfrm>
            <a:off x="2133600" y="585464"/>
            <a:ext cx="7924800" cy="6146800"/>
          </a:xfrm>
          <a:prstGeom prst="rect">
            <a:avLst/>
          </a:prstGeom>
          <a:ln>
            <a:solidFill>
              <a:schemeClr val="tx1"/>
            </a:solidFill>
          </a:ln>
          <a:effectLst>
            <a:outerShdw blurRad="50800" dist="38100" dir="2700000" algn="tl" rotWithShape="0">
              <a:prstClr val="black">
                <a:alpha val="40000"/>
              </a:prstClr>
            </a:outerShdw>
          </a:effectLst>
        </p:spPr>
      </p:pic>
      <p:sp>
        <p:nvSpPr>
          <p:cNvPr id="5" name="Shape 57">
            <a:extLst>
              <a:ext uri="{FF2B5EF4-FFF2-40B4-BE49-F238E27FC236}">
                <a16:creationId xmlns:a16="http://schemas.microsoft.com/office/drawing/2014/main" id="{EA97220C-329D-DE45-A0D2-0AFC7AD2A981}"/>
              </a:ext>
            </a:extLst>
          </p:cNvPr>
          <p:cNvSpPr txBox="1">
            <a:spLocks/>
          </p:cNvSpPr>
          <p:nvPr/>
        </p:nvSpPr>
        <p:spPr>
          <a:xfrm>
            <a:off x="0" y="0"/>
            <a:ext cx="12192000" cy="584591"/>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Wrangling Cheat Sheet</a:t>
            </a:r>
          </a:p>
        </p:txBody>
      </p:sp>
    </p:spTree>
    <p:extLst>
      <p:ext uri="{BB962C8B-B14F-4D97-AF65-F5344CB8AC3E}">
        <p14:creationId xmlns:p14="http://schemas.microsoft.com/office/powerpoint/2010/main" val="2456246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DF167-81B6-68F5-62E9-D44E8A49989D}"/>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76DD4AD-9A30-5768-DD64-959AC2CC65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47A4BD65-846B-589D-C170-6DAF2CFAADF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80998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7500" lnSpcReduction="20000"/>
          </a:bodyPr>
          <a:lstStyle/>
          <a:p>
            <a:r>
              <a:rPr lang="en-US" dirty="0"/>
              <a:t>Install the package (and recommended packages)</a:t>
            </a:r>
          </a:p>
          <a:p>
            <a:pPr lvl="1"/>
            <a:r>
              <a:rPr lang="en-US" dirty="0" err="1"/>
              <a:t>install.packages</a:t>
            </a:r>
            <a:r>
              <a:rPr lang="en-US" dirty="0"/>
              <a:t>(“</a:t>
            </a:r>
            <a:r>
              <a:rPr lang="en-US" dirty="0" err="1"/>
              <a:t>quanteda</a:t>
            </a:r>
            <a:r>
              <a:rPr lang="en-US" dirty="0"/>
              <a:t>”)</a:t>
            </a:r>
          </a:p>
          <a:p>
            <a:pPr lvl="2"/>
            <a:r>
              <a:rPr lang="en-US" dirty="0"/>
              <a:t>Requires C++ and Fortran compilers</a:t>
            </a:r>
          </a:p>
          <a:p>
            <a:r>
              <a:rPr lang="en-US" dirty="0"/>
              <a:t>Read in texts (</a:t>
            </a:r>
            <a:r>
              <a:rPr lang="en-US" dirty="0" err="1"/>
              <a:t>readtext</a:t>
            </a:r>
            <a:r>
              <a:rPr lang="en-US" dirty="0"/>
              <a:t>)</a:t>
            </a:r>
          </a:p>
          <a:p>
            <a:r>
              <a:rPr lang="en-US" dirty="0"/>
              <a:t>Create a corpus</a:t>
            </a:r>
          </a:p>
          <a:p>
            <a:pPr lvl="1"/>
            <a:r>
              <a:rPr lang="en-US" dirty="0"/>
              <a:t>Explore a corpus</a:t>
            </a:r>
          </a:p>
          <a:p>
            <a:pPr lvl="1"/>
            <a:r>
              <a:rPr lang="en-US" dirty="0"/>
              <a:t>Subset a corpus</a:t>
            </a:r>
          </a:p>
          <a:p>
            <a:r>
              <a:rPr lang="en-US" dirty="0"/>
              <a:t>Extract features from a corpus</a:t>
            </a:r>
          </a:p>
          <a:p>
            <a:pPr lvl="1"/>
            <a:r>
              <a:rPr lang="en-US" dirty="0"/>
              <a:t>Tokenize texts (characters, words, multi-word phrases, sentences)</a:t>
            </a:r>
          </a:p>
          <a:p>
            <a:r>
              <a:rPr lang="en-US" dirty="0"/>
              <a:t>Calculate a DFM (equivalent to a DTM)</a:t>
            </a:r>
          </a:p>
          <a:p>
            <a:r>
              <a:rPr lang="en-US" dirty="0"/>
              <a:t>Analyses</a:t>
            </a:r>
          </a:p>
          <a:p>
            <a:pPr lvl="1"/>
            <a:r>
              <a:rPr lang="en-US" dirty="0"/>
              <a:t>Organize/group by document, or dictionary/categories</a:t>
            </a:r>
          </a:p>
          <a:p>
            <a:pPr lvl="1"/>
            <a:r>
              <a:rPr lang="en-US" dirty="0"/>
              <a:t>Clusters, topic models, supervised </a:t>
            </a:r>
            <a:br>
              <a:rPr lang="en-US" dirty="0"/>
            </a:br>
            <a:r>
              <a:rPr lang="en-US" dirty="0"/>
              <a:t>and unsupervised machine learning</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General Steps in a </a:t>
            </a: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Analysis</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2"/>
          <a:srcRect t="10970" b="10211"/>
          <a:stretch/>
        </p:blipFill>
        <p:spPr>
          <a:xfrm>
            <a:off x="6233357" y="1125369"/>
            <a:ext cx="5830489" cy="3446631"/>
          </a:xfrm>
          <a:prstGeom prst="rect">
            <a:avLst/>
          </a:prstGeom>
        </p:spPr>
      </p:pic>
      <p:pic>
        <p:nvPicPr>
          <p:cNvPr id="3" name="Picture 2">
            <a:extLst>
              <a:ext uri="{FF2B5EF4-FFF2-40B4-BE49-F238E27FC236}">
                <a16:creationId xmlns:a16="http://schemas.microsoft.com/office/drawing/2014/main" id="{568D4C99-7D47-9B4A-AEE6-337F979022FF}"/>
              </a:ext>
            </a:extLst>
          </p:cNvPr>
          <p:cNvPicPr>
            <a:picLocks noChangeAspect="1"/>
          </p:cNvPicPr>
          <p:nvPr/>
        </p:nvPicPr>
        <p:blipFill>
          <a:blip r:embed="rId3"/>
          <a:stretch>
            <a:fillRect/>
          </a:stretch>
        </p:blipFill>
        <p:spPr>
          <a:xfrm>
            <a:off x="5083555" y="4304030"/>
            <a:ext cx="4262102" cy="2438146"/>
          </a:xfrm>
          <a:prstGeom prst="rect">
            <a:avLst/>
          </a:prstGeom>
          <a:ln>
            <a:solidFill>
              <a:schemeClr val="tx1"/>
            </a:solidFill>
          </a:ln>
        </p:spPr>
      </p:pic>
    </p:spTree>
    <p:extLst>
      <p:ext uri="{BB962C8B-B14F-4D97-AF65-F5344CB8AC3E}">
        <p14:creationId xmlns:p14="http://schemas.microsoft.com/office/powerpoint/2010/main" val="3046684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79DA-285F-4516-8D98-DCAEDC66684D}"/>
              </a:ext>
            </a:extLst>
          </p:cNvPr>
          <p:cNvSpPr>
            <a:spLocks noGrp="1"/>
          </p:cNvSpPr>
          <p:nvPr>
            <p:ph type="title"/>
          </p:nvPr>
        </p:nvSpPr>
        <p:spPr>
          <a:xfrm>
            <a:off x="0" y="0"/>
            <a:ext cx="12192000" cy="877609"/>
          </a:xfrm>
        </p:spPr>
        <p:txBody>
          <a:bodyPr>
            <a:normAutofit/>
          </a:bodyPr>
          <a:lstStyle/>
          <a:p>
            <a:r>
              <a:rPr lang="en-CA" b="1" dirty="0"/>
              <a:t>Categorization Models/Dictionaries/Lexicons</a:t>
            </a:r>
          </a:p>
        </p:txBody>
      </p:sp>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04314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1CFF-0E5B-4E43-8EBD-1F4CA9F3B1AF}"/>
              </a:ext>
            </a:extLst>
          </p:cNvPr>
          <p:cNvSpPr>
            <a:spLocks noGrp="1"/>
          </p:cNvSpPr>
          <p:nvPr>
            <p:ph type="title"/>
          </p:nvPr>
        </p:nvSpPr>
        <p:spPr>
          <a:xfrm>
            <a:off x="1981200" y="30487"/>
            <a:ext cx="8229600" cy="875446"/>
          </a:xfrm>
        </p:spPr>
        <p:txBody>
          <a:bodyPr/>
          <a:lstStyle/>
          <a:p>
            <a:r>
              <a:rPr lang="en-CA" b="1" dirty="0"/>
              <a:t>Some Existing Dictionaries</a:t>
            </a:r>
          </a:p>
        </p:txBody>
      </p:sp>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Tree>
    <p:extLst>
      <p:ext uri="{BB962C8B-B14F-4D97-AF65-F5344CB8AC3E}">
        <p14:creationId xmlns:p14="http://schemas.microsoft.com/office/powerpoint/2010/main" val="3209958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10" name="Title 1">
            <a:extLst>
              <a:ext uri="{FF2B5EF4-FFF2-40B4-BE49-F238E27FC236}">
                <a16:creationId xmlns:a16="http://schemas.microsoft.com/office/drawing/2014/main" id="{FA84F521-5BB0-40EB-9076-2DE0C73DE0EB}"/>
              </a:ext>
            </a:extLst>
          </p:cNvPr>
          <p:cNvSpPr>
            <a:spLocks noGrp="1"/>
          </p:cNvSpPr>
          <p:nvPr>
            <p:ph type="title"/>
          </p:nvPr>
        </p:nvSpPr>
        <p:spPr>
          <a:xfrm>
            <a:off x="2152650" y="89562"/>
            <a:ext cx="7886700" cy="994172"/>
          </a:xfrm>
        </p:spPr>
        <p:txBody>
          <a:bodyPr/>
          <a:lstStyle/>
          <a:p>
            <a:r>
              <a:rPr lang="en-CA" b="1" dirty="0"/>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FBDB-8C68-4289-B0BA-FF9990C1D9A6}"/>
              </a:ext>
            </a:extLst>
          </p:cNvPr>
          <p:cNvSpPr>
            <a:spLocks noGrp="1"/>
          </p:cNvSpPr>
          <p:nvPr>
            <p:ph type="title"/>
          </p:nvPr>
        </p:nvSpPr>
        <p:spPr>
          <a:xfrm>
            <a:off x="1981200" y="67734"/>
            <a:ext cx="8229600" cy="1143000"/>
          </a:xfrm>
        </p:spPr>
        <p:txBody>
          <a:bodyPr/>
          <a:lstStyle/>
          <a:p>
            <a:r>
              <a:rPr lang="en-US" b="1" dirty="0"/>
              <a:t>Dictionary Building</a:t>
            </a:r>
          </a:p>
        </p:txBody>
      </p:sp>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Tree>
    <p:extLst>
      <p:ext uri="{BB962C8B-B14F-4D97-AF65-F5344CB8AC3E}">
        <p14:creationId xmlns:p14="http://schemas.microsoft.com/office/powerpoint/2010/main" val="1153285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8FBD-9C8E-09FE-057F-7C22DD82E7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B3D8B7-1D28-D134-CEB8-E37934A69C78}"/>
              </a:ext>
            </a:extLst>
          </p:cNvPr>
          <p:cNvPicPr>
            <a:picLocks noChangeAspect="1"/>
          </p:cNvPicPr>
          <p:nvPr/>
        </p:nvPicPr>
        <p:blipFill>
          <a:blip r:embed="rId3"/>
          <a:srcRect b="24910"/>
          <a:stretch/>
        </p:blipFill>
        <p:spPr>
          <a:xfrm>
            <a:off x="-7711" y="-27385"/>
            <a:ext cx="5262973" cy="2173318"/>
          </a:xfrm>
          <a:prstGeom prst="rect">
            <a:avLst/>
          </a:prstGeom>
        </p:spPr>
      </p:pic>
      <p:sp>
        <p:nvSpPr>
          <p:cNvPr id="11" name="TextBox 10">
            <a:extLst>
              <a:ext uri="{FF2B5EF4-FFF2-40B4-BE49-F238E27FC236}">
                <a16:creationId xmlns:a16="http://schemas.microsoft.com/office/drawing/2014/main" id="{9686FC7B-D7C0-A09F-0035-08F1EB6EA3CC}"/>
              </a:ext>
            </a:extLst>
          </p:cNvPr>
          <p:cNvSpPr txBox="1"/>
          <p:nvPr/>
        </p:nvSpPr>
        <p:spPr>
          <a:xfrm>
            <a:off x="191344" y="3048049"/>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 - 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 - HW</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 - DLC</a:t>
            </a:r>
          </a:p>
          <a:p>
            <a:pPr marL="1485900" lvl="2" indent="-571500">
              <a:buFont typeface="Arial" charset="0"/>
              <a:buChar char="•"/>
              <a:defRPr/>
            </a:pPr>
            <a:r>
              <a:rPr lang="en-CA" dirty="0">
                <a:solidFill>
                  <a:prstClr val="black"/>
                </a:solidFill>
                <a:latin typeface="Calibri"/>
              </a:rPr>
              <a:t>NIST Cybersecurity RFI Corpus - HW</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 – JW/MA?</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 – JW</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 - HW</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 - DLC</a:t>
            </a:r>
          </a:p>
        </p:txBody>
      </p:sp>
      <p:sp>
        <p:nvSpPr>
          <p:cNvPr id="4" name="TextBox 3">
            <a:extLst>
              <a:ext uri="{FF2B5EF4-FFF2-40B4-BE49-F238E27FC236}">
                <a16:creationId xmlns:a16="http://schemas.microsoft.com/office/drawing/2014/main" id="{AC611903-6405-D89D-2082-9113ACC1CA33}"/>
              </a:ext>
            </a:extLst>
          </p:cNvPr>
          <p:cNvSpPr txBox="1"/>
          <p:nvPr/>
        </p:nvSpPr>
        <p:spPr>
          <a:xfrm>
            <a:off x="27566" y="23556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42BE6D2-B049-B35E-9EF8-26451D81009B}"/>
              </a:ext>
            </a:extLst>
          </p:cNvPr>
          <p:cNvSpPr txBox="1"/>
          <p:nvPr/>
        </p:nvSpPr>
        <p:spPr>
          <a:xfrm>
            <a:off x="6501924" y="3048049"/>
            <a:ext cx="5498731"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 - TAO</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 - TAO</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 - 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 - DLC</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 - HW</a:t>
            </a:r>
          </a:p>
        </p:txBody>
      </p:sp>
      <p:sp>
        <p:nvSpPr>
          <p:cNvPr id="2" name="TextBox 1">
            <a:extLst>
              <a:ext uri="{FF2B5EF4-FFF2-40B4-BE49-F238E27FC236}">
                <a16:creationId xmlns:a16="http://schemas.microsoft.com/office/drawing/2014/main" id="{CC5E5A71-1D92-5632-EEC6-A51596FDBA2E}"/>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4">
            <a:extLst>
              <a:ext uri="{FF2B5EF4-FFF2-40B4-BE49-F238E27FC236}">
                <a16:creationId xmlns:a16="http://schemas.microsoft.com/office/drawing/2014/main" id="{B6468902-E34E-54FA-B1D8-61FF69E6D7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9" name="Picture 8">
            <a:extLst>
              <a:ext uri="{FF2B5EF4-FFF2-40B4-BE49-F238E27FC236}">
                <a16:creationId xmlns:a16="http://schemas.microsoft.com/office/drawing/2014/main" id="{BEB8F698-0541-7900-999A-A079C8BFB91A}"/>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31907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E775-9C97-4DF9-B7FB-92845DF56073}"/>
              </a:ext>
            </a:extLst>
          </p:cNvPr>
          <p:cNvSpPr>
            <a:spLocks noGrp="1"/>
          </p:cNvSpPr>
          <p:nvPr>
            <p:ph type="title"/>
          </p:nvPr>
        </p:nvSpPr>
        <p:spPr>
          <a:xfrm>
            <a:off x="2152650" y="32136"/>
            <a:ext cx="7886700" cy="890210"/>
          </a:xfrm>
        </p:spPr>
        <p:txBody>
          <a:bodyPr/>
          <a:lstStyle/>
          <a:p>
            <a:r>
              <a:rPr lang="en-CA" b="1" dirty="0"/>
              <a:t>Dictionary Building Approaches</a:t>
            </a:r>
          </a:p>
        </p:txBody>
      </p:sp>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Tree>
    <p:extLst>
      <p:ext uri="{BB962C8B-B14F-4D97-AF65-F5344CB8AC3E}">
        <p14:creationId xmlns:p14="http://schemas.microsoft.com/office/powerpoint/2010/main" val="3806493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69636" y="1812370"/>
            <a:ext cx="3809697" cy="4487332"/>
          </a:xfrm>
          <a:ln/>
        </p:spPr>
        <p:txBody>
          <a:bodyPr>
            <a:normAutofit/>
          </a:bodyPr>
          <a:lstStyle/>
          <a:p>
            <a:pPr marL="0" indent="0">
              <a:buNone/>
            </a:pPr>
            <a:r>
              <a:rPr lang="en-US" sz="2000" b="0" i="0" u="none" strike="noStrike" dirty="0">
                <a:solidFill>
                  <a:srgbClr val="333333"/>
                </a:solidFill>
                <a:effectLst/>
                <a:latin typeface="Roboto" panose="02000000000000000000" pitchFamily="2" charset="0"/>
              </a:rPr>
              <a:t>Create a </a:t>
            </a:r>
            <a:r>
              <a:rPr lang="en-US" sz="2000" b="0" i="0" u="none" strike="noStrike" dirty="0" err="1">
                <a:solidFill>
                  <a:srgbClr val="333333"/>
                </a:solidFill>
                <a:effectLst/>
                <a:latin typeface="Roboto" panose="02000000000000000000" pitchFamily="2" charset="0"/>
              </a:rPr>
              <a:t>quanteda</a:t>
            </a:r>
            <a:r>
              <a:rPr lang="en-US" sz="2000" b="0" i="0" u="none" strike="noStrike" dirty="0">
                <a:solidFill>
                  <a:srgbClr val="333333"/>
                </a:solidFill>
                <a:effectLst/>
                <a:latin typeface="Roboto" panose="02000000000000000000" pitchFamily="2" charset="0"/>
              </a:rPr>
              <a:t> dictionary class object, either from a list or by importing from a foreign format. Currently supported input file formats are the </a:t>
            </a:r>
            <a:r>
              <a:rPr lang="en-US" sz="2000" b="0" i="0" u="none" strike="noStrike" dirty="0" err="1">
                <a:solidFill>
                  <a:srgbClr val="333333"/>
                </a:solidFill>
                <a:effectLst/>
                <a:latin typeface="Roboto" panose="02000000000000000000" pitchFamily="2" charset="0"/>
              </a:rPr>
              <a:t>WordStat</a:t>
            </a:r>
            <a:r>
              <a:rPr lang="en-US" sz="2000" b="0" i="0" u="none" strike="noStrike" dirty="0">
                <a:solidFill>
                  <a:srgbClr val="333333"/>
                </a:solidFill>
                <a:effectLst/>
                <a:latin typeface="Roboto" panose="02000000000000000000" pitchFamily="2" charset="0"/>
              </a:rPr>
              <a:t>, LIWC, </a:t>
            </a:r>
            <a:r>
              <a:rPr lang="en-US" sz="2000" b="0" i="0" u="none" strike="noStrike" dirty="0" err="1">
                <a:solidFill>
                  <a:srgbClr val="333333"/>
                </a:solidFill>
                <a:effectLst/>
                <a:latin typeface="Roboto" panose="02000000000000000000" pitchFamily="2" charset="0"/>
              </a:rPr>
              <a:t>Lexicoder</a:t>
            </a:r>
            <a:r>
              <a:rPr lang="en-US" sz="2000" b="0" i="0" u="none" strike="noStrike" dirty="0">
                <a:solidFill>
                  <a:srgbClr val="333333"/>
                </a:solidFill>
                <a:effectLst/>
                <a:latin typeface="Roboto" panose="02000000000000000000" pitchFamily="2" charset="0"/>
              </a:rPr>
              <a:t> v2 and v3, and </a:t>
            </a:r>
            <a:r>
              <a:rPr lang="en-US" sz="2000" b="0" i="0" u="none" strike="noStrike" dirty="0" err="1">
                <a:solidFill>
                  <a:srgbClr val="333333"/>
                </a:solidFill>
                <a:effectLst/>
                <a:latin typeface="Roboto" panose="02000000000000000000" pitchFamily="2" charset="0"/>
              </a:rPr>
              <a:t>Yoshikoder</a:t>
            </a:r>
            <a:r>
              <a:rPr lang="en-US" sz="2000" b="0" i="0" u="none" strike="noStrike" dirty="0">
                <a:solidFill>
                  <a:srgbClr val="333333"/>
                </a:solidFill>
                <a:effectLst/>
                <a:latin typeface="Roboto" panose="02000000000000000000" pitchFamily="2" charset="0"/>
              </a:rPr>
              <a:t> formats. The import using the LIWC format works with all currently available dictionary files supplied as part of the LIWC 2001, 2007, and 2015 software (see References).</a:t>
            </a:r>
            <a:endParaRPr lang="en-US" sz="3600" dirty="0"/>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 in </a:t>
            </a:r>
            <a:r>
              <a:rPr lang="en-US" sz="5400" b="1" dirty="0" err="1">
                <a:solidFill>
                  <a:schemeClr val="accent1">
                    <a:lumMod val="75000"/>
                  </a:schemeClr>
                </a:solidFill>
                <a:latin typeface="+mj-lt"/>
              </a:rPr>
              <a:t>quanteda</a:t>
            </a:r>
            <a:endParaRPr lang="en-US" sz="5400" b="1" dirty="0">
              <a:solidFill>
                <a:schemeClr val="accent1">
                  <a:lumMod val="75000"/>
                </a:schemeClr>
              </a:solidFill>
              <a:latin typeface="+mj-lt"/>
            </a:endParaRP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CB5535E4-3946-9555-8C97-BF1D4350C9AB}"/>
              </a:ext>
            </a:extLst>
          </p:cNvPr>
          <p:cNvPicPr>
            <a:picLocks noChangeAspect="1"/>
          </p:cNvPicPr>
          <p:nvPr/>
        </p:nvPicPr>
        <p:blipFill>
          <a:blip r:embed="rId4"/>
          <a:stretch>
            <a:fillRect/>
          </a:stretch>
        </p:blipFill>
        <p:spPr>
          <a:xfrm>
            <a:off x="3979333" y="1882010"/>
            <a:ext cx="2771268" cy="2507338"/>
          </a:xfrm>
          <a:prstGeom prst="rect">
            <a:avLst/>
          </a:prstGeom>
          <a:solidFill>
            <a:schemeClr val="bg1"/>
          </a:solidFill>
          <a:ln>
            <a:solidFill>
              <a:schemeClr val="tx1"/>
            </a:solidFill>
          </a:ln>
        </p:spPr>
      </p:pic>
      <p:pic>
        <p:nvPicPr>
          <p:cNvPr id="4" name="Picture 3">
            <a:extLst>
              <a:ext uri="{FF2B5EF4-FFF2-40B4-BE49-F238E27FC236}">
                <a16:creationId xmlns:a16="http://schemas.microsoft.com/office/drawing/2014/main" id="{37429E03-A346-FDEE-278E-4BBA9CB2827C}"/>
              </a:ext>
            </a:extLst>
          </p:cNvPr>
          <p:cNvPicPr>
            <a:picLocks noChangeAspect="1"/>
          </p:cNvPicPr>
          <p:nvPr/>
        </p:nvPicPr>
        <p:blipFill>
          <a:blip r:embed="rId5"/>
          <a:stretch>
            <a:fillRect/>
          </a:stretch>
        </p:blipFill>
        <p:spPr>
          <a:xfrm>
            <a:off x="4043716" y="4800600"/>
            <a:ext cx="7871821" cy="1913458"/>
          </a:xfrm>
          <a:prstGeom prst="rect">
            <a:avLst/>
          </a:prstGeom>
          <a:ln>
            <a:solidFill>
              <a:schemeClr val="tx1"/>
            </a:solidFill>
          </a:ln>
        </p:spPr>
      </p:pic>
      <p:pic>
        <p:nvPicPr>
          <p:cNvPr id="5" name="Picture 4">
            <a:extLst>
              <a:ext uri="{FF2B5EF4-FFF2-40B4-BE49-F238E27FC236}">
                <a16:creationId xmlns:a16="http://schemas.microsoft.com/office/drawing/2014/main" id="{0594699A-E84E-9825-8CD2-E3A6753C5C7B}"/>
              </a:ext>
            </a:extLst>
          </p:cNvPr>
          <p:cNvPicPr>
            <a:picLocks noChangeAspect="1"/>
          </p:cNvPicPr>
          <p:nvPr/>
        </p:nvPicPr>
        <p:blipFill>
          <a:blip r:embed="rId6"/>
          <a:stretch>
            <a:fillRect/>
          </a:stretch>
        </p:blipFill>
        <p:spPr>
          <a:xfrm>
            <a:off x="6965097" y="2166580"/>
            <a:ext cx="4950440" cy="2283590"/>
          </a:xfrm>
          <a:prstGeom prst="rect">
            <a:avLst/>
          </a:prstGeom>
        </p:spPr>
      </p:pic>
      <p:sp>
        <p:nvSpPr>
          <p:cNvPr id="10" name="TextBox 9">
            <a:extLst>
              <a:ext uri="{FF2B5EF4-FFF2-40B4-BE49-F238E27FC236}">
                <a16:creationId xmlns:a16="http://schemas.microsoft.com/office/drawing/2014/main" id="{75DE8D43-7E00-23CF-A226-F027ED58075A}"/>
              </a:ext>
            </a:extLst>
          </p:cNvPr>
          <p:cNvSpPr txBox="1"/>
          <p:nvPr/>
        </p:nvSpPr>
        <p:spPr>
          <a:xfrm>
            <a:off x="7044267" y="1788164"/>
            <a:ext cx="3826933" cy="369332"/>
          </a:xfrm>
          <a:prstGeom prst="rect">
            <a:avLst/>
          </a:prstGeom>
          <a:noFill/>
        </p:spPr>
        <p:txBody>
          <a:bodyPr wrap="square" rtlCol="0">
            <a:spAutoFit/>
          </a:bodyPr>
          <a:lstStyle/>
          <a:p>
            <a:r>
              <a:rPr lang="en-US" dirty="0"/>
              <a:t>Built into </a:t>
            </a:r>
            <a:r>
              <a:rPr lang="en-US" dirty="0" err="1"/>
              <a:t>quanteda.dictionaries</a:t>
            </a:r>
            <a:endParaRPr lang="en-US" dirty="0"/>
          </a:p>
        </p:txBody>
      </p:sp>
    </p:spTree>
    <p:extLst>
      <p:ext uri="{BB962C8B-B14F-4D97-AF65-F5344CB8AC3E}">
        <p14:creationId xmlns:p14="http://schemas.microsoft.com/office/powerpoint/2010/main" val="3638193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NIST AI Cybersecurity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a:t>
            </a:r>
            <a:r>
              <a:rPr lang="en-CA" sz="3600" dirty="0" err="1">
                <a:solidFill>
                  <a:schemeClr val="tx1">
                    <a:lumMod val="65000"/>
                    <a:lumOff val="35000"/>
                  </a:schemeClr>
                </a:solidFill>
              </a:rPr>
              <a:t>ngrams</a:t>
            </a:r>
            <a:r>
              <a:rPr lang="en-CA" sz="3600" dirty="0">
                <a:solidFill>
                  <a:schemeClr val="tx1">
                    <a:lumMod val="65000"/>
                    <a:lumOff val="35000"/>
                  </a:schemeClr>
                </a:solidFill>
              </a:rPr>
              <a:t>)</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7D03-5718-5E6E-E7C1-B2919492B5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43E433-0F27-12EF-3A70-9AB6DDB14D83}"/>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6A28CAE5-02A0-D5BA-1236-D71FDA3C7FA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5A117F4C-E0A9-B55F-A231-E2805F77F7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3167B52F-94BC-BA9F-FF4F-C364100D5E76}"/>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a:t>
            </a:r>
            <a:r>
              <a:rPr lang="en-CA">
                <a:solidFill>
                  <a:prstClr val="black"/>
                </a:solidFill>
                <a:latin typeface="Calibri"/>
              </a:rPr>
              <a:t>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highlight>
                  <a:srgbClr val="FFFF00"/>
                </a:highlight>
                <a:latin typeface="Calibri"/>
              </a:rPr>
              <a:t>Topic Modeling</a:t>
            </a:r>
          </a:p>
        </p:txBody>
      </p:sp>
      <p:sp>
        <p:nvSpPr>
          <p:cNvPr id="4" name="TextBox 3">
            <a:extLst>
              <a:ext uri="{FF2B5EF4-FFF2-40B4-BE49-F238E27FC236}">
                <a16:creationId xmlns:a16="http://schemas.microsoft.com/office/drawing/2014/main" id="{E66C3CF7-D375-16FD-B58E-0FAA7CB5511F}"/>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6D4B20DD-BA5F-5AC4-F650-213D7F51547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B64FEB9C-15B6-A23A-D2A2-6607CC9662F3}"/>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184334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A1CE-40B4-2004-47E3-ECF1D24F7D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77E928-1D9C-D444-0E55-DBF04BDD69C6}"/>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7FC56249-B4D4-FC7B-0373-3D830C2E9006}"/>
              </a:ext>
            </a:extLst>
          </p:cNvPr>
          <p:cNvSpPr txBox="1"/>
          <p:nvPr/>
        </p:nvSpPr>
        <p:spPr>
          <a:xfrm>
            <a:off x="-24680" y="2529478"/>
            <a:ext cx="12192000" cy="1938992"/>
          </a:xfrm>
          <a:prstGeom prst="rect">
            <a:avLst/>
          </a:prstGeom>
          <a:noFill/>
        </p:spPr>
        <p:txBody>
          <a:bodyPr wrap="square" rtlCol="0">
            <a:spAutoFit/>
          </a:bodyPr>
          <a:lstStyle/>
          <a:p>
            <a:pPr algn="ctr"/>
            <a:r>
              <a:rPr lang="en-CA" sz="6000" b="1" dirty="0">
                <a:solidFill>
                  <a:schemeClr val="bg1"/>
                </a:solidFill>
                <a:highlight>
                  <a:srgbClr val="3E6CA4"/>
                </a:highlight>
              </a:rPr>
              <a:t>   Session III: NLP – Syntactic Parsing   </a:t>
            </a:r>
            <a:r>
              <a:rPr lang="en-CA" sz="200" b="1" dirty="0">
                <a:solidFill>
                  <a:schemeClr val="bg1"/>
                </a:solidFill>
                <a:highlight>
                  <a:srgbClr val="3E6CA4"/>
                </a:highlight>
              </a:rPr>
              <a:t>.</a:t>
            </a:r>
            <a:r>
              <a:rPr lang="en-CA" sz="100" b="1" dirty="0">
                <a:solidFill>
                  <a:schemeClr val="bg1"/>
                </a:solidFill>
                <a:highlight>
                  <a:srgbClr val="3E6CA4"/>
                </a:highlight>
              </a:rPr>
              <a:t>.</a:t>
            </a:r>
            <a:r>
              <a:rPr lang="en-CA" sz="6000" b="1" dirty="0">
                <a:solidFill>
                  <a:schemeClr val="bg1"/>
                </a:solidFill>
                <a:highlight>
                  <a:srgbClr val="3E6CA4"/>
                </a:highlight>
              </a:rPr>
              <a:t> </a:t>
            </a:r>
            <a:br>
              <a:rPr lang="en-CA" sz="6000" b="1" dirty="0">
                <a:solidFill>
                  <a:schemeClr val="bg1"/>
                </a:solidFill>
                <a:highlight>
                  <a:srgbClr val="3E6CA4"/>
                </a:highlight>
              </a:rPr>
            </a:br>
            <a:r>
              <a:rPr lang="en-CA" sz="6000" b="1" dirty="0">
                <a:solidFill>
                  <a:schemeClr val="bg1"/>
                </a:solidFill>
                <a:highlight>
                  <a:srgbClr val="3E6CA4"/>
                </a:highlight>
              </a:rPr>
              <a:t> and Unsupervised Machine Learning </a:t>
            </a:r>
            <a:r>
              <a:rPr lang="en-CA" sz="100" b="1" dirty="0">
                <a:solidFill>
                  <a:schemeClr val="bg1"/>
                </a:solidFill>
                <a:highlight>
                  <a:srgbClr val="3E6CA4"/>
                </a:highlight>
              </a:rPr>
              <a:t>.</a:t>
            </a:r>
            <a:r>
              <a:rPr lang="en-CA" sz="60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5577320-4E06-96EC-7048-6BF72B60FC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EAE3AB83-B91D-D332-745C-B3AAC296F739}"/>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639FC1F5-5AD4-D259-6444-AEEDC1C3DA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504617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534632" y="128584"/>
            <a:ext cx="9147717" cy="845950"/>
          </a:xfrm>
          <a:ln/>
        </p:spPr>
        <p:txBody>
          <a:bodyPr>
            <a:normAutofit fontScale="90000"/>
          </a:bodyPr>
          <a:lstStyle/>
          <a:p>
            <a:r>
              <a:rPr lang="en-US" dirty="0"/>
              <a:t>Natural Language Processing in R/Python</a:t>
            </a:r>
          </a:p>
        </p:txBody>
      </p:sp>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Tree>
    <p:extLst>
      <p:ext uri="{BB962C8B-B14F-4D97-AF65-F5344CB8AC3E}">
        <p14:creationId xmlns:p14="http://schemas.microsoft.com/office/powerpoint/2010/main" val="1483494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2" name="Rectangle 1">
            <a:extLst>
              <a:ext uri="{FF2B5EF4-FFF2-40B4-BE49-F238E27FC236}">
                <a16:creationId xmlns:a16="http://schemas.microsoft.com/office/drawing/2014/main" id="{F760F48F-33F6-75F3-EA7F-45F463541FA7}"/>
              </a:ext>
            </a:extLst>
          </p:cNvPr>
          <p:cNvSpPr txBox="1">
            <a:spLocks noChangeArrowheads="1"/>
          </p:cNvSpPr>
          <p:nvPr/>
        </p:nvSpPr>
        <p:spPr>
          <a:xfrm>
            <a:off x="1522141" y="50524"/>
            <a:ext cx="9147717" cy="845950"/>
          </a:xfrm>
          <a:prstGeom prst="rect">
            <a:avLst/>
          </a:prstGeom>
          <a:ln/>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j-ea"/>
                <a:cs typeface="+mj-cs"/>
              </a:rPr>
              <a:t>Natural Language Processing in R/Python</a:t>
            </a:r>
          </a:p>
        </p:txBody>
      </p:sp>
    </p:spTree>
    <p:extLst>
      <p:ext uri="{BB962C8B-B14F-4D97-AF65-F5344CB8AC3E}">
        <p14:creationId xmlns:p14="http://schemas.microsoft.com/office/powerpoint/2010/main" val="2970024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Natural Language Processing in R</a:t>
            </a:r>
          </a:p>
        </p:txBody>
      </p:sp>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Tree>
    <p:extLst>
      <p:ext uri="{BB962C8B-B14F-4D97-AF65-F5344CB8AC3E}">
        <p14:creationId xmlns:p14="http://schemas.microsoft.com/office/powerpoint/2010/main" val="3834201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NLP with the </a:t>
            </a:r>
            <a:r>
              <a:rPr lang="en-US" dirty="0" err="1"/>
              <a:t>spacyr</a:t>
            </a:r>
            <a:r>
              <a:rPr lang="en-US" dirty="0"/>
              <a:t> Package</a:t>
            </a:r>
          </a:p>
        </p:txBody>
      </p:sp>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Tree>
    <p:extLst>
      <p:ext uri="{BB962C8B-B14F-4D97-AF65-F5344CB8AC3E}">
        <p14:creationId xmlns:p14="http://schemas.microsoft.com/office/powerpoint/2010/main" val="297059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Demonstrations of </a:t>
            </a:r>
            <a:br>
              <a:rPr kumimoji="0" lang="en-CA" sz="4400" b="1" i="0" u="none" strike="noStrike" kern="1200" cap="none" spc="0" normalizeH="0" baseline="0" noProof="0" dirty="0">
                <a:ln>
                  <a:noFill/>
                </a:ln>
                <a:solidFill>
                  <a:prstClr val="black"/>
                </a:solidFill>
                <a:effectLst/>
                <a:uLnTx/>
                <a:uFillTx/>
                <a:latin typeface="Calibri"/>
                <a:ea typeface="+mn-ea"/>
                <a:cs typeface="+mn-cs"/>
              </a:rPr>
            </a:br>
            <a:r>
              <a:rPr kumimoji="0" lang="en-CA" sz="4400" b="1" i="0" u="none" strike="noStrike" kern="1200" cap="none" spc="0" normalizeH="0" baseline="0" noProof="0" dirty="0">
                <a:ln>
                  <a:noFill/>
                </a:ln>
                <a:solidFill>
                  <a:prstClr val="black"/>
                </a:solidFill>
                <a:effectLst/>
                <a:uLnTx/>
                <a:uFillTx/>
                <a:latin typeface="Calibri"/>
                <a:ea typeface="+mn-ea"/>
                <a:cs typeface="+mn-cs"/>
              </a:rPr>
              <a:t>Text Mining in R in RStudio</a:t>
            </a:r>
            <a:r>
              <a:rPr lang="en-CA" sz="4400" b="1" dirty="0">
                <a:solidFill>
                  <a:prstClr val="black"/>
                </a:solidFill>
                <a:latin typeface="Calibri"/>
              </a:rPr>
              <a:t>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Python in </a:t>
            </a:r>
            <a:r>
              <a:rPr kumimoji="0" lang="en-CA" sz="4400" b="1" i="0" u="none" strike="noStrike" kern="1200" cap="none" spc="0" normalizeH="0" baseline="0" noProof="0" dirty="0" err="1">
                <a:ln>
                  <a:noFill/>
                </a:ln>
                <a:solidFill>
                  <a:prstClr val="black"/>
                </a:solidFill>
                <a:effectLst/>
                <a:uLnTx/>
                <a:uFillTx/>
                <a:latin typeface="Calibri"/>
                <a:ea typeface="+mn-ea"/>
                <a:cs typeface="+mn-cs"/>
              </a:rPr>
              <a:t>Jupyter</a:t>
            </a:r>
            <a:r>
              <a:rPr kumimoji="0" lang="en-CA" sz="4400" b="1" i="0" u="none" strike="noStrike" kern="1200" cap="none" spc="0" normalizeH="0" baseline="0" noProof="0" dirty="0">
                <a:ln>
                  <a:noFill/>
                </a:ln>
                <a:solidFill>
                  <a:prstClr val="black"/>
                </a:solidFill>
                <a:effectLst/>
                <a:uLnTx/>
                <a:uFillTx/>
                <a:latin typeface="Calibri"/>
                <a:ea typeface="+mn-ea"/>
                <a:cs typeface="+mn-cs"/>
              </a:rPr>
              <a:t> Notebook </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A0934-4797-8F80-5B04-1B665954E1BA}"/>
              </a:ext>
            </a:extLst>
          </p:cNvPr>
          <p:cNvPicPr>
            <a:picLocks noChangeAspect="1"/>
          </p:cNvPicPr>
          <p:nvPr/>
        </p:nvPicPr>
        <p:blipFill>
          <a:blip r:embed="rId10"/>
          <a:srcRect b="24910"/>
          <a:stretch/>
        </p:blipFill>
        <p:spPr>
          <a:xfrm>
            <a:off x="-7710" y="-27385"/>
            <a:ext cx="4533798" cy="1872209"/>
          </a:xfrm>
          <a:prstGeom prst="rect">
            <a:avLst/>
          </a:prstGeom>
        </p:spPr>
      </p:pic>
    </p:spTree>
    <p:extLst>
      <p:ext uri="{BB962C8B-B14F-4D97-AF65-F5344CB8AC3E}">
        <p14:creationId xmlns:p14="http://schemas.microsoft.com/office/powerpoint/2010/main" val="2545614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NLP with the </a:t>
            </a:r>
            <a:r>
              <a:rPr lang="en-US" dirty="0" err="1"/>
              <a:t>spacyr</a:t>
            </a:r>
            <a:r>
              <a:rPr lang="en-US" dirty="0"/>
              <a:t> Package</a:t>
            </a:r>
          </a:p>
        </p:txBody>
      </p:sp>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Tree>
    <p:extLst>
      <p:ext uri="{BB962C8B-B14F-4D97-AF65-F5344CB8AC3E}">
        <p14:creationId xmlns:p14="http://schemas.microsoft.com/office/powerpoint/2010/main" val="23271927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err="1"/>
              <a:t>openNLP</a:t>
            </a:r>
            <a:endParaRPr lang="en-US" dirty="0"/>
          </a:p>
        </p:txBody>
      </p:sp>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Tree>
    <p:extLst>
      <p:ext uri="{BB962C8B-B14F-4D97-AF65-F5344CB8AC3E}">
        <p14:creationId xmlns:p14="http://schemas.microsoft.com/office/powerpoint/2010/main" val="1159768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Maximum Entropy (maxent)</a:t>
            </a:r>
          </a:p>
        </p:txBody>
      </p:sp>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Tree>
    <p:extLst>
      <p:ext uri="{BB962C8B-B14F-4D97-AF65-F5344CB8AC3E}">
        <p14:creationId xmlns:p14="http://schemas.microsoft.com/office/powerpoint/2010/main" val="1371531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err="1"/>
              <a:t>cleanNLP</a:t>
            </a:r>
            <a:endParaRPr lang="en-US" dirty="0"/>
          </a:p>
        </p:txBody>
      </p:sp>
      <p:sp>
        <p:nvSpPr>
          <p:cNvPr id="15362" name="Rectangle 2"/>
          <p:cNvSpPr>
            <a:spLocks noGrp="1" noChangeArrowheads="1"/>
          </p:cNvSpPr>
          <p:nvPr>
            <p:ph idx="1"/>
          </p:nvPr>
        </p:nvSpPr>
        <p:spPr>
          <a:xfrm>
            <a:off x="309093" y="896474"/>
            <a:ext cx="11578107" cy="5961526"/>
          </a:xfrm>
          <a:ln/>
        </p:spPr>
        <p:txBody>
          <a:bodyPr>
            <a:normAutofit/>
          </a:bodyPr>
          <a:lstStyle/>
          <a:p>
            <a:r>
              <a:rPr lang="en-US" sz="3600" dirty="0"/>
              <a:t>Converting raw data into a collection of normalized tables prior to conducting further analyses.</a:t>
            </a:r>
          </a:p>
          <a:p>
            <a:r>
              <a:rPr lang="en-US" sz="3600" dirty="0"/>
              <a:t>This approach is in line with the “tidy data” paradigm popularized by Hadley Wickham.</a:t>
            </a:r>
          </a:p>
          <a:p>
            <a:r>
              <a:rPr lang="en-US" sz="3600" dirty="0"/>
              <a:t>Excellent approach to prepare data before beginning exploratory analysis or building inferential models.</a:t>
            </a:r>
          </a:p>
          <a:p>
            <a:r>
              <a:rPr lang="en-US" sz="3600" dirty="0"/>
              <a:t>In addition, this approach allows the analyst to use a wide variety of analytics tools in r, including: </a:t>
            </a:r>
            <a:r>
              <a:rPr lang="en-US" sz="3600" dirty="0" err="1"/>
              <a:t>dplyr</a:t>
            </a:r>
            <a:r>
              <a:rPr lang="en-US" sz="3600" dirty="0"/>
              <a:t>, ggplot2, </a:t>
            </a:r>
            <a:r>
              <a:rPr lang="en-US" sz="3600" dirty="0" err="1"/>
              <a:t>magrittr</a:t>
            </a:r>
            <a:r>
              <a:rPr lang="en-US" sz="3600" dirty="0"/>
              <a:t>, broom, janitor, </a:t>
            </a:r>
            <a:r>
              <a:rPr lang="en-US" sz="3600" dirty="0" err="1"/>
              <a:t>tidyr</a:t>
            </a:r>
            <a:r>
              <a:rPr lang="en-US" sz="3600" dirty="0"/>
              <a:t>.</a:t>
            </a:r>
            <a:endParaRPr lang="en-US" dirty="0"/>
          </a:p>
        </p:txBody>
      </p:sp>
    </p:spTree>
    <p:extLst>
      <p:ext uri="{BB962C8B-B14F-4D97-AF65-F5344CB8AC3E}">
        <p14:creationId xmlns:p14="http://schemas.microsoft.com/office/powerpoint/2010/main" val="13686018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Basic Workflow in </a:t>
            </a:r>
            <a:r>
              <a:rPr lang="en-US" dirty="0" err="1"/>
              <a:t>cleanNLP</a:t>
            </a:r>
            <a:endParaRPr lang="en-US" dirty="0"/>
          </a:p>
        </p:txBody>
      </p:sp>
      <p:sp>
        <p:nvSpPr>
          <p:cNvPr id="15362" name="Rectangle 2"/>
          <p:cNvSpPr>
            <a:spLocks noGrp="1" noChangeArrowheads="1"/>
          </p:cNvSpPr>
          <p:nvPr>
            <p:ph idx="1"/>
          </p:nvPr>
        </p:nvSpPr>
        <p:spPr>
          <a:xfrm>
            <a:off x="309093" y="896474"/>
            <a:ext cx="11578107" cy="5961526"/>
          </a:xfrm>
          <a:ln/>
        </p:spPr>
        <p:txBody>
          <a:bodyPr>
            <a:normAutofit/>
          </a:bodyPr>
          <a:lstStyle/>
          <a:p>
            <a:r>
              <a:rPr lang="en-US" dirty="0"/>
              <a:t>Data</a:t>
            </a:r>
          </a:p>
          <a:p>
            <a:r>
              <a:rPr lang="en-US" dirty="0"/>
              <a:t>Create Annotation Object</a:t>
            </a:r>
          </a:p>
          <a:p>
            <a:pPr lvl="1"/>
            <a:r>
              <a:rPr lang="en-US" dirty="0"/>
              <a:t>tokenizers</a:t>
            </a:r>
          </a:p>
          <a:p>
            <a:pPr lvl="1"/>
            <a:r>
              <a:rPr lang="en-US" dirty="0" err="1"/>
              <a:t>spaCy</a:t>
            </a:r>
            <a:endParaRPr lang="en-US" dirty="0"/>
          </a:p>
          <a:p>
            <a:pPr lvl="1"/>
            <a:r>
              <a:rPr lang="en-US" dirty="0" err="1"/>
              <a:t>coreNLP</a:t>
            </a:r>
            <a:endParaRPr lang="en-US" dirty="0"/>
          </a:p>
          <a:p>
            <a:r>
              <a:rPr lang="en-US" dirty="0"/>
              <a:t>Documents Table</a:t>
            </a:r>
          </a:p>
          <a:p>
            <a:pPr lvl="1"/>
            <a:r>
              <a:rPr lang="en-US" dirty="0"/>
              <a:t>Contains one row per document</a:t>
            </a:r>
          </a:p>
          <a:p>
            <a:r>
              <a:rPr lang="en-US" dirty="0"/>
              <a:t>Analysis</a:t>
            </a:r>
          </a:p>
          <a:p>
            <a:pPr lvl="1"/>
            <a:r>
              <a:rPr lang="en-US" dirty="0"/>
              <a:t>Dependencies</a:t>
            </a:r>
          </a:p>
          <a:p>
            <a:pPr lvl="1"/>
            <a:r>
              <a:rPr lang="en-US" dirty="0"/>
              <a:t>Named Entity Recognition (NER)</a:t>
            </a:r>
          </a:p>
          <a:p>
            <a:pPr lvl="1"/>
            <a:r>
              <a:rPr lang="en-US" dirty="0"/>
              <a:t>Conference</a:t>
            </a:r>
          </a:p>
        </p:txBody>
      </p:sp>
    </p:spTree>
    <p:extLst>
      <p:ext uri="{BB962C8B-B14F-4D97-AF65-F5344CB8AC3E}">
        <p14:creationId xmlns:p14="http://schemas.microsoft.com/office/powerpoint/2010/main" val="21642887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9D062-6AEB-C82E-4F47-98DBE2A3B7AE}"/>
              </a:ext>
            </a:extLst>
          </p:cNvPr>
          <p:cNvPicPr>
            <a:picLocks noChangeAspect="1"/>
          </p:cNvPicPr>
          <p:nvPr/>
        </p:nvPicPr>
        <p:blipFill>
          <a:blip r:embed="rId3"/>
          <a:srcRect b="24910"/>
          <a:stretch/>
        </p:blipFill>
        <p:spPr>
          <a:xfrm>
            <a:off x="-7711" y="-27385"/>
            <a:ext cx="5411179" cy="2234519"/>
          </a:xfrm>
          <a:prstGeom prst="rect">
            <a:avLst/>
          </a:prstGeom>
        </p:spPr>
      </p:pic>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Understand basics of prompt engineering and use of GenAI for text analytics </a:t>
            </a:r>
          </a:p>
          <a:p>
            <a:pPr marL="722313" indent="-342900">
              <a:buAutoNum type="arabicPeriod"/>
            </a:pPr>
            <a:r>
              <a:rPr lang="en-US" sz="2400" dirty="0"/>
              <a:t>Identify key aspects of the NIST AI and Cybersecurity RFI dataset</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sp>
        <p:nvSpPr>
          <p:cNvPr id="10" name="TextBox 9">
            <a:extLst>
              <a:ext uri="{FF2B5EF4-FFF2-40B4-BE49-F238E27FC236}">
                <a16:creationId xmlns:a16="http://schemas.microsoft.com/office/drawing/2014/main" id="{A5C15839-E526-E187-691A-FF745ECE55D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F078833C-3B70-4446-0FA9-704C017098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3" name="Picture 12">
            <a:extLst>
              <a:ext uri="{FF2B5EF4-FFF2-40B4-BE49-F238E27FC236}">
                <a16:creationId xmlns:a16="http://schemas.microsoft.com/office/drawing/2014/main" id="{BDE4F868-CF2F-6839-44A8-DD5C9E428B4B}"/>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2333585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a:extLst>
              <a:ext uri="{28A0092B-C50C-407E-A947-70E740481C1C}">
                <a14:useLocalDpi xmlns:a14="http://schemas.microsoft.com/office/drawing/2010/main" val="0"/>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NIST AI Cybersecurity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Results of Initial Parsing: Lemma, POS, NER</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4D352FC0-FB38-140B-D043-68C6F8341473}"/>
              </a:ext>
            </a:extLst>
          </p:cNvPr>
          <p:cNvPicPr>
            <a:picLocks noChangeAspect="1"/>
          </p:cNvPicPr>
          <p:nvPr/>
        </p:nvPicPr>
        <p:blipFill>
          <a:blip r:embed="rId4"/>
          <a:stretch>
            <a:fillRect/>
          </a:stretch>
        </p:blipFill>
        <p:spPr>
          <a:xfrm>
            <a:off x="582077" y="1781771"/>
            <a:ext cx="11027845" cy="3919849"/>
          </a:xfrm>
          <a:prstGeom prst="rect">
            <a:avLst/>
          </a:prstGeom>
        </p:spPr>
      </p:pic>
    </p:spTree>
    <p:extLst>
      <p:ext uri="{BB962C8B-B14F-4D97-AF65-F5344CB8AC3E}">
        <p14:creationId xmlns:p14="http://schemas.microsoft.com/office/powerpoint/2010/main" val="3774453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Topic Modeling: Ten Topics in 2022</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7068B356-B712-6F8D-1DDD-7B0384822F76}"/>
              </a:ext>
            </a:extLst>
          </p:cNvPr>
          <p:cNvPicPr>
            <a:picLocks noChangeAspect="1"/>
          </p:cNvPicPr>
          <p:nvPr/>
        </p:nvPicPr>
        <p:blipFill>
          <a:blip r:embed="rId4"/>
          <a:stretch>
            <a:fillRect/>
          </a:stretch>
        </p:blipFill>
        <p:spPr>
          <a:xfrm>
            <a:off x="327293" y="1916533"/>
            <a:ext cx="11537413" cy="3390971"/>
          </a:xfrm>
          <a:prstGeom prst="rect">
            <a:avLst/>
          </a:prstGeom>
        </p:spPr>
      </p:pic>
    </p:spTree>
    <p:extLst>
      <p:ext uri="{BB962C8B-B14F-4D97-AF65-F5344CB8AC3E}">
        <p14:creationId xmlns:p14="http://schemas.microsoft.com/office/powerpoint/2010/main" val="3780281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p:cNvSpPr>
          <p:nvPr/>
        </p:nvSpPr>
        <p:spPr bwMode="auto">
          <a:xfrm>
            <a:off x="23997" y="559466"/>
            <a:ext cx="12168003" cy="62985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030" tIns="53422" rIns="89030" bIns="53422" numCol="3"/>
          <a:lstStyle/>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My Family</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Dr. Noemi Enchautegui-de-Jesus</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Sean Manuel Cogburn-Enchautegui</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Dr. Courtney Dawn Cogburn</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Academic Organizations</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American University (current)</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International Service</a:t>
            </a:r>
          </a:p>
          <a:p>
            <a:pPr marL="1092982" lvl="3"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International Communication</a:t>
            </a:r>
          </a:p>
          <a:p>
            <a:pPr marL="852584" lvl="2" indent="-371755" defTabSz="911572">
              <a:lnSpc>
                <a:spcPct val="125000"/>
              </a:lnSpc>
              <a:buSzPct val="100000"/>
              <a:buFontTx/>
              <a:buChar char="•"/>
              <a:defRPr/>
            </a:pPr>
            <a:r>
              <a:rPr lang="en-US" dirty="0" err="1">
                <a:solidFill>
                  <a:prstClr val="black"/>
                </a:solidFill>
                <a:latin typeface="Calibri Light" panose="020F0302020204030204"/>
                <a:cs typeface="Arial" charset="0"/>
                <a:sym typeface="Arial" charset="0"/>
              </a:rPr>
              <a:t>Kogod</a:t>
            </a:r>
            <a:r>
              <a:rPr lang="en-US" dirty="0">
                <a:solidFill>
                  <a:prstClr val="black"/>
                </a:solidFill>
                <a:latin typeface="Calibri Light" panose="020F0302020204030204"/>
                <a:cs typeface="Arial" charset="0"/>
                <a:sym typeface="Arial" charset="0"/>
              </a:rPr>
              <a:t> School of Business</a:t>
            </a:r>
          </a:p>
          <a:p>
            <a:pPr marL="1092982" lvl="3"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Information Technology and Analytics</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Syracuse University (former)</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Information Studies</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Burton Blatt Institute</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University of Michigan (former)</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Information</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Center for Research on e-Work</a:t>
            </a:r>
            <a:endParaRPr lang="en-US" sz="1969" dirty="0">
              <a:solidFill>
                <a:prstClr val="black"/>
              </a:solidFill>
              <a:latin typeface="Calibri Light" panose="020F0302020204030204"/>
              <a:cs typeface="Arial" charset="0"/>
              <a:sym typeface="Arial" charset="0"/>
            </a:endParaRPr>
          </a:p>
          <a:p>
            <a:pPr marL="15498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Government and Private Research</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CSIS </a:t>
            </a:r>
            <a:r>
              <a:rPr lang="mr-IN" sz="1969" dirty="0">
                <a:solidFill>
                  <a:prstClr val="black"/>
                </a:solidFill>
                <a:latin typeface="Calibri Light" panose="020F0302020204030204"/>
                <a:cs typeface="Arial" charset="0"/>
                <a:sym typeface="Arial" charset="0"/>
              </a:rPr>
              <a:t>–</a:t>
            </a:r>
            <a:r>
              <a:rPr lang="en-US" sz="1969" dirty="0">
                <a:solidFill>
                  <a:prstClr val="black"/>
                </a:solidFill>
                <a:latin typeface="Calibri Light" panose="020F0302020204030204"/>
                <a:cs typeface="Arial" charset="0"/>
                <a:sym typeface="Arial" charset="0"/>
              </a:rPr>
              <a:t> GIIC</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CSIR – South Africa</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CRS – Congressional Research Service</a:t>
            </a:r>
          </a:p>
          <a:p>
            <a:pPr marL="371767"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International Organizations</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World Bank</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UNECA</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UNESCAP</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 GAID</a:t>
            </a:r>
          </a:p>
          <a:p>
            <a:pPr marL="371755"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Research Funding</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National Science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The Nippon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JPMorgan Chase</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WK Kellogg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Microsoft Research</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Hewlett-Packard</a:t>
            </a:r>
          </a:p>
          <a:p>
            <a:pPr marL="15498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Teaching Data Analytics</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Big Data and Text Analytics (grad)</a:t>
            </a:r>
          </a:p>
          <a:p>
            <a:pPr marL="1069381"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R, Python, </a:t>
            </a:r>
            <a:r>
              <a:rPr lang="en-US" b="1" dirty="0" err="1">
                <a:solidFill>
                  <a:prstClr val="black"/>
                </a:solidFill>
                <a:latin typeface="Calibri Light" panose="020F0302020204030204"/>
                <a:cs typeface="Arial" charset="0"/>
                <a:sym typeface="Arial" charset="0"/>
              </a:rPr>
              <a:t>Provalis</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Business Analytics (MS)</a:t>
            </a: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AI Principles and Techniques</a:t>
            </a:r>
          </a:p>
          <a:p>
            <a:pPr marL="1069381"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R; Python, GenAI Tools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1" name="idpp_global_au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74E4E9BD-CDA4-9F4E-A631-72D2EFFB4D6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79315373"/>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Topic Modeling: Number of Papers Per Topic in 2022</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027B7928-EF5A-3B8E-E7D8-EEC363E1298F}"/>
              </a:ext>
            </a:extLst>
          </p:cNvPr>
          <p:cNvPicPr>
            <a:picLocks noChangeAspect="1"/>
          </p:cNvPicPr>
          <p:nvPr/>
        </p:nvPicPr>
        <p:blipFill>
          <a:blip r:embed="rId4"/>
          <a:stretch>
            <a:fillRect/>
          </a:stretch>
        </p:blipFill>
        <p:spPr>
          <a:xfrm>
            <a:off x="425990" y="2616803"/>
            <a:ext cx="11340020" cy="1867768"/>
          </a:xfrm>
          <a:prstGeom prst="rect">
            <a:avLst/>
          </a:prstGeom>
        </p:spPr>
      </p:pic>
    </p:spTree>
    <p:extLst>
      <p:ext uri="{BB962C8B-B14F-4D97-AF65-F5344CB8AC3E}">
        <p14:creationId xmlns:p14="http://schemas.microsoft.com/office/powerpoint/2010/main" val="167903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close-up of a text&#10;&#10;Description automatically generated">
            <a:extLst>
              <a:ext uri="{FF2B5EF4-FFF2-40B4-BE49-F238E27FC236}">
                <a16:creationId xmlns:a16="http://schemas.microsoft.com/office/drawing/2014/main" id="{1EEEFCA6-EFB1-DEFE-C128-2706E0DA7796}"/>
              </a:ext>
            </a:extLst>
          </p:cNvPr>
          <p:cNvPicPr>
            <a:picLocks noChangeAspect="1"/>
          </p:cNvPicPr>
          <p:nvPr/>
        </p:nvPicPr>
        <p:blipFill>
          <a:blip r:embed="rId4"/>
          <a:stretch>
            <a:fillRect/>
          </a:stretch>
        </p:blipFill>
        <p:spPr>
          <a:xfrm>
            <a:off x="325434" y="1186366"/>
            <a:ext cx="6234625" cy="2650223"/>
          </a:xfrm>
          <a:prstGeom prst="rect">
            <a:avLst/>
          </a:prstGeom>
        </p:spPr>
      </p:pic>
      <p:pic>
        <p:nvPicPr>
          <p:cNvPr id="10" name="Picture 9" descr="A close-up of a text&#10;&#10;Description automatically generated">
            <a:extLst>
              <a:ext uri="{FF2B5EF4-FFF2-40B4-BE49-F238E27FC236}">
                <a16:creationId xmlns:a16="http://schemas.microsoft.com/office/drawing/2014/main" id="{4D801E53-148F-54B2-3D1E-3AA5F1FCBC27}"/>
              </a:ext>
            </a:extLst>
          </p:cNvPr>
          <p:cNvPicPr>
            <a:picLocks noChangeAspect="1"/>
          </p:cNvPicPr>
          <p:nvPr/>
        </p:nvPicPr>
        <p:blipFill>
          <a:blip r:embed="rId5"/>
          <a:stretch>
            <a:fillRect/>
          </a:stretch>
        </p:blipFill>
        <p:spPr>
          <a:xfrm>
            <a:off x="5285678" y="4128396"/>
            <a:ext cx="6791079" cy="2554842"/>
          </a:xfrm>
          <a:prstGeom prst="rect">
            <a:avLst/>
          </a:prstGeom>
        </p:spPr>
      </p:pic>
      <p:sp>
        <p:nvSpPr>
          <p:cNvPr id="11" name="TextBox 10">
            <a:extLst>
              <a:ext uri="{FF2B5EF4-FFF2-40B4-BE49-F238E27FC236}">
                <a16:creationId xmlns:a16="http://schemas.microsoft.com/office/drawing/2014/main" id="{F376A557-3B6F-45DD-5C6E-D15486388DB0}"/>
              </a:ext>
            </a:extLst>
          </p:cNvPr>
          <p:cNvSpPr txBox="1"/>
          <p:nvPr/>
        </p:nvSpPr>
        <p:spPr>
          <a:xfrm>
            <a:off x="7522219" y="3736277"/>
            <a:ext cx="22574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srgbClr val="1F497D"/>
                </a:solidFill>
                <a:effectLst/>
                <a:uLnTx/>
                <a:uFillTx/>
                <a:latin typeface="Calibri"/>
                <a:ea typeface="+mn-ea"/>
                <a:cs typeface="+mn-cs"/>
              </a:rPr>
              <a:t>Stemming</a:t>
            </a:r>
          </a:p>
        </p:txBody>
      </p:sp>
      <p:sp>
        <p:nvSpPr>
          <p:cNvPr id="12" name="TextBox 11">
            <a:extLst>
              <a:ext uri="{FF2B5EF4-FFF2-40B4-BE49-F238E27FC236}">
                <a16:creationId xmlns:a16="http://schemas.microsoft.com/office/drawing/2014/main" id="{A4D1B26D-8967-9F7C-474F-42D33B1970B5}"/>
              </a:ext>
            </a:extLst>
          </p:cNvPr>
          <p:cNvSpPr txBox="1"/>
          <p:nvPr/>
        </p:nvSpPr>
        <p:spPr>
          <a:xfrm>
            <a:off x="2066093" y="3751660"/>
            <a:ext cx="22574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srgbClr val="1F497D"/>
                </a:solidFill>
                <a:effectLst/>
                <a:uLnTx/>
                <a:uFillTx/>
                <a:latin typeface="Calibri"/>
                <a:ea typeface="+mn-ea"/>
                <a:cs typeface="+mn-cs"/>
              </a:rPr>
              <a:t>Lemmatization</a:t>
            </a:r>
          </a:p>
        </p:txBody>
      </p:sp>
    </p:spTree>
    <p:extLst>
      <p:ext uri="{BB962C8B-B14F-4D97-AF65-F5344CB8AC3E}">
        <p14:creationId xmlns:p14="http://schemas.microsoft.com/office/powerpoint/2010/main" val="8600494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Vectorization Result Example</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table of numbers with black text&#10;&#10;Description automatically generated">
            <a:extLst>
              <a:ext uri="{FF2B5EF4-FFF2-40B4-BE49-F238E27FC236}">
                <a16:creationId xmlns:a16="http://schemas.microsoft.com/office/drawing/2014/main" id="{11F56289-3F24-833D-3D24-F0EC0741045F}"/>
              </a:ext>
            </a:extLst>
          </p:cNvPr>
          <p:cNvPicPr>
            <a:picLocks noChangeAspect="1"/>
          </p:cNvPicPr>
          <p:nvPr/>
        </p:nvPicPr>
        <p:blipFill>
          <a:blip r:embed="rId4"/>
          <a:stretch>
            <a:fillRect/>
          </a:stretch>
        </p:blipFill>
        <p:spPr>
          <a:xfrm>
            <a:off x="2997200" y="1769086"/>
            <a:ext cx="6197600" cy="3835400"/>
          </a:xfrm>
          <a:prstGeom prst="rect">
            <a:avLst/>
          </a:prstGeom>
        </p:spPr>
      </p:pic>
    </p:spTree>
    <p:extLst>
      <p:ext uri="{BB962C8B-B14F-4D97-AF65-F5344CB8AC3E}">
        <p14:creationId xmlns:p14="http://schemas.microsoft.com/office/powerpoint/2010/main" val="3296366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POS Tagging Result Example</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close-up of a computer screen&#10;&#10;Description automatically generated">
            <a:extLst>
              <a:ext uri="{FF2B5EF4-FFF2-40B4-BE49-F238E27FC236}">
                <a16:creationId xmlns:a16="http://schemas.microsoft.com/office/drawing/2014/main" id="{D9B129D4-5431-C800-C397-9FC2F923F368}"/>
              </a:ext>
            </a:extLst>
          </p:cNvPr>
          <p:cNvPicPr>
            <a:picLocks noChangeAspect="1"/>
          </p:cNvPicPr>
          <p:nvPr/>
        </p:nvPicPr>
        <p:blipFill>
          <a:blip r:embed="rId4"/>
          <a:stretch>
            <a:fillRect/>
          </a:stretch>
        </p:blipFill>
        <p:spPr>
          <a:xfrm>
            <a:off x="682082" y="1769086"/>
            <a:ext cx="10827835" cy="4023636"/>
          </a:xfrm>
          <a:prstGeom prst="rect">
            <a:avLst/>
          </a:prstGeom>
        </p:spPr>
      </p:pic>
    </p:spTree>
    <p:extLst>
      <p:ext uri="{BB962C8B-B14F-4D97-AF65-F5344CB8AC3E}">
        <p14:creationId xmlns:p14="http://schemas.microsoft.com/office/powerpoint/2010/main" val="903384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Named Entity Recognition</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close-up of a white background&#10;&#10;Description automatically generated">
            <a:extLst>
              <a:ext uri="{FF2B5EF4-FFF2-40B4-BE49-F238E27FC236}">
                <a16:creationId xmlns:a16="http://schemas.microsoft.com/office/drawing/2014/main" id="{F5346C1A-3588-F922-6AAD-A0163D1F96C0}"/>
              </a:ext>
            </a:extLst>
          </p:cNvPr>
          <p:cNvPicPr>
            <a:picLocks noChangeAspect="1"/>
          </p:cNvPicPr>
          <p:nvPr/>
        </p:nvPicPr>
        <p:blipFill>
          <a:blip r:embed="rId4"/>
          <a:stretch>
            <a:fillRect/>
          </a:stretch>
        </p:blipFill>
        <p:spPr>
          <a:xfrm>
            <a:off x="2075380" y="1953727"/>
            <a:ext cx="7902613" cy="3135188"/>
          </a:xfrm>
          <a:prstGeom prst="rect">
            <a:avLst/>
          </a:prstGeom>
        </p:spPr>
      </p:pic>
    </p:spTree>
    <p:extLst>
      <p:ext uri="{BB962C8B-B14F-4D97-AF65-F5344CB8AC3E}">
        <p14:creationId xmlns:p14="http://schemas.microsoft.com/office/powerpoint/2010/main" val="500487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FC469CFC-0DAF-D816-6E60-6DDE88344578}"/>
              </a:ext>
            </a:extLst>
          </p:cNvPr>
          <p:cNvPicPr>
            <a:picLocks noChangeAspect="1"/>
          </p:cNvPicPr>
          <p:nvPr/>
        </p:nvPicPr>
        <p:blipFill>
          <a:blip r:embed="rId4"/>
          <a:srcRect/>
          <a:stretch/>
        </p:blipFill>
        <p:spPr>
          <a:xfrm>
            <a:off x="2685667" y="1809164"/>
            <a:ext cx="7216616" cy="4886784"/>
          </a:xfrm>
          <a:prstGeom prst="rect">
            <a:avLst/>
          </a:prstGeom>
        </p:spPr>
      </p:pic>
    </p:spTree>
    <p:extLst>
      <p:ext uri="{BB962C8B-B14F-4D97-AF65-F5344CB8AC3E}">
        <p14:creationId xmlns:p14="http://schemas.microsoft.com/office/powerpoint/2010/main" val="333738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2022 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2FD4A3B-C447-D74D-9A7C-337D4E85E3F4}"/>
              </a:ext>
            </a:extLst>
          </p:cNvPr>
          <p:cNvPicPr>
            <a:picLocks noChangeAspect="1"/>
          </p:cNvPicPr>
          <p:nvPr/>
        </p:nvPicPr>
        <p:blipFill>
          <a:blip r:embed="rId4"/>
          <a:stretch>
            <a:fillRect/>
          </a:stretch>
        </p:blipFill>
        <p:spPr>
          <a:xfrm>
            <a:off x="2650392" y="1769086"/>
            <a:ext cx="7046898" cy="4999336"/>
          </a:xfrm>
          <a:prstGeom prst="rect">
            <a:avLst/>
          </a:prstGeom>
        </p:spPr>
      </p:pic>
    </p:spTree>
    <p:extLst>
      <p:ext uri="{BB962C8B-B14F-4D97-AF65-F5344CB8AC3E}">
        <p14:creationId xmlns:p14="http://schemas.microsoft.com/office/powerpoint/2010/main" val="13134083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2023 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6CD9A398-D618-B072-BC8F-D2BEE5DEB458}"/>
              </a:ext>
            </a:extLst>
          </p:cNvPr>
          <p:cNvPicPr>
            <a:picLocks noChangeAspect="1"/>
          </p:cNvPicPr>
          <p:nvPr/>
        </p:nvPicPr>
        <p:blipFill rotWithShape="1">
          <a:blip r:embed="rId4"/>
          <a:srcRect t="261" r="1472" b="-1"/>
          <a:stretch/>
        </p:blipFill>
        <p:spPr>
          <a:xfrm>
            <a:off x="2751715" y="1769086"/>
            <a:ext cx="6688570" cy="4986652"/>
          </a:xfrm>
          <a:prstGeom prst="rect">
            <a:avLst/>
          </a:prstGeom>
        </p:spPr>
      </p:pic>
    </p:spTree>
    <p:extLst>
      <p:ext uri="{BB962C8B-B14F-4D97-AF65-F5344CB8AC3E}">
        <p14:creationId xmlns:p14="http://schemas.microsoft.com/office/powerpoint/2010/main" val="20185355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K-Means Clustering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graph of blue rectangular bars&#10;&#10;Description automatically generated with medium confidence">
            <a:extLst>
              <a:ext uri="{FF2B5EF4-FFF2-40B4-BE49-F238E27FC236}">
                <a16:creationId xmlns:a16="http://schemas.microsoft.com/office/drawing/2014/main" id="{519F9781-FF36-EC95-9C46-BCE4218C4847}"/>
              </a:ext>
            </a:extLst>
          </p:cNvPr>
          <p:cNvPicPr>
            <a:picLocks noChangeAspect="1"/>
          </p:cNvPicPr>
          <p:nvPr/>
        </p:nvPicPr>
        <p:blipFill>
          <a:blip r:embed="rId4"/>
          <a:stretch>
            <a:fillRect/>
          </a:stretch>
        </p:blipFill>
        <p:spPr>
          <a:xfrm>
            <a:off x="695094" y="1769086"/>
            <a:ext cx="6989665" cy="4145290"/>
          </a:xfrm>
          <a:prstGeom prst="rect">
            <a:avLst/>
          </a:prstGeom>
        </p:spPr>
      </p:pic>
      <p:pic>
        <p:nvPicPr>
          <p:cNvPr id="10" name="Picture 9" descr="A computer screen shot of a computer&#10;&#10;Description automatically generated">
            <a:extLst>
              <a:ext uri="{FF2B5EF4-FFF2-40B4-BE49-F238E27FC236}">
                <a16:creationId xmlns:a16="http://schemas.microsoft.com/office/drawing/2014/main" id="{D791CE0D-0CE3-8522-A5AB-1772DFAA385B}"/>
              </a:ext>
            </a:extLst>
          </p:cNvPr>
          <p:cNvPicPr>
            <a:picLocks noChangeAspect="1"/>
          </p:cNvPicPr>
          <p:nvPr/>
        </p:nvPicPr>
        <p:blipFill>
          <a:blip r:embed="rId5"/>
          <a:stretch>
            <a:fillRect/>
          </a:stretch>
        </p:blipFill>
        <p:spPr>
          <a:xfrm>
            <a:off x="7653328" y="3494944"/>
            <a:ext cx="4423429" cy="3273478"/>
          </a:xfrm>
          <a:prstGeom prst="rect">
            <a:avLst/>
          </a:prstGeom>
        </p:spPr>
      </p:pic>
    </p:spTree>
    <p:extLst>
      <p:ext uri="{BB962C8B-B14F-4D97-AF65-F5344CB8AC3E}">
        <p14:creationId xmlns:p14="http://schemas.microsoft.com/office/powerpoint/2010/main" val="22083026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2022 K-Means Clustering</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graph of blue rectangular bars&#10;&#10;Description automatically generated">
            <a:extLst>
              <a:ext uri="{FF2B5EF4-FFF2-40B4-BE49-F238E27FC236}">
                <a16:creationId xmlns:a16="http://schemas.microsoft.com/office/drawing/2014/main" id="{91406BF0-11F6-4D09-99AB-22B575E771BA}"/>
              </a:ext>
            </a:extLst>
          </p:cNvPr>
          <p:cNvPicPr>
            <a:picLocks noChangeAspect="1"/>
          </p:cNvPicPr>
          <p:nvPr/>
        </p:nvPicPr>
        <p:blipFill>
          <a:blip r:embed="rId4"/>
          <a:stretch>
            <a:fillRect/>
          </a:stretch>
        </p:blipFill>
        <p:spPr>
          <a:xfrm>
            <a:off x="499518" y="1691931"/>
            <a:ext cx="6697071" cy="414374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F949065-C9FE-16B5-AE16-577498125755}"/>
              </a:ext>
            </a:extLst>
          </p:cNvPr>
          <p:cNvPicPr>
            <a:picLocks noChangeAspect="1"/>
          </p:cNvPicPr>
          <p:nvPr/>
        </p:nvPicPr>
        <p:blipFill>
          <a:blip r:embed="rId5"/>
          <a:stretch>
            <a:fillRect/>
          </a:stretch>
        </p:blipFill>
        <p:spPr>
          <a:xfrm>
            <a:off x="7196589" y="3173496"/>
            <a:ext cx="4790972" cy="3598996"/>
          </a:xfrm>
          <a:prstGeom prst="rect">
            <a:avLst/>
          </a:prstGeom>
        </p:spPr>
      </p:pic>
    </p:spTree>
    <p:extLst>
      <p:ext uri="{BB962C8B-B14F-4D97-AF65-F5344CB8AC3E}">
        <p14:creationId xmlns:p14="http://schemas.microsoft.com/office/powerpoint/2010/main" val="2125464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73201</TotalTime>
  <Words>12013</Words>
  <Application>Microsoft Macintosh PowerPoint</Application>
  <PresentationFormat>Widescreen</PresentationFormat>
  <Paragraphs>1276</Paragraphs>
  <Slides>139</Slides>
  <Notes>60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139</vt:i4>
      </vt:variant>
    </vt:vector>
  </HeadingPairs>
  <TitlesOfParts>
    <vt:vector size="150" baseType="lpstr">
      <vt:lpstr>Arial</vt:lpstr>
      <vt:lpstr>Calibri</vt:lpstr>
      <vt:lpstr>Calibri Light</vt:lpstr>
      <vt:lpstr>Courier New</vt:lpstr>
      <vt:lpstr>Helvetica Neue</vt:lpstr>
      <vt:lpstr>Roboto</vt:lpstr>
      <vt:lpstr>Times New Roman</vt:lpstr>
      <vt:lpstr>Office Theme</vt:lpstr>
      <vt:lpstr>3_Office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My Background: Haiman Wong</vt:lpstr>
      <vt:lpstr>PowerPoint Presentation</vt:lpstr>
      <vt:lpstr>PowerPoint Presentation</vt:lpstr>
      <vt:lpstr>PowerPoint Presentation</vt:lpstr>
      <vt:lpstr>PowerPoint Presentation</vt:lpstr>
      <vt:lpstr>PowerPoint Presentation</vt:lpstr>
      <vt:lpstr>PowerPoint Presentation</vt:lpstr>
      <vt:lpstr>Key Approaches/Techniques in Text Mining</vt:lpstr>
      <vt:lpstr>Text Mining Tools (Commercial and Open Source)</vt:lpstr>
      <vt:lpstr>PowerPoint Presentation</vt:lpstr>
      <vt:lpstr>Setting Up Your R Environment</vt:lpstr>
      <vt:lpstr>Setting Up Your Development Environment</vt:lpstr>
      <vt:lpstr>Setting Up Your Python Environment</vt:lpstr>
      <vt:lpstr>Setting Up Your Python Development Environment</vt:lpstr>
      <vt:lpstr>Git and GitHub: Distributed Collaboration in Coding</vt:lpstr>
      <vt:lpstr>PowerPoint Presentation</vt:lpstr>
      <vt:lpstr>Finding, Installing, Learning, and Using Packages in R</vt:lpstr>
      <vt:lpstr>Finding, Installing, Learning, and Using Packages in Python</vt:lpstr>
      <vt:lpstr>PowerPoint Presentation</vt:lpstr>
      <vt:lpstr>PowerPoint Presentation</vt:lpstr>
      <vt:lpstr>Troubleshooting</vt:lpstr>
      <vt:lpstr>PowerPoint Presentation</vt:lpstr>
      <vt:lpstr>The NIST Cybersecurity RFI Corpus</vt:lpstr>
      <vt:lpstr>The NIST Cybersecurity RFI Corpus</vt:lpstr>
      <vt:lpstr>The NIST Cybersecurity RFI Corpus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Categorization Models/Dictionaries/Lexicons</vt:lpstr>
      <vt:lpstr>Some Existing Dictionaries</vt:lpstr>
      <vt:lpstr>Some Existing Dictionaries</vt:lpstr>
      <vt:lpstr>Dictionary Building</vt:lpstr>
      <vt:lpstr>Dictionary Building Approaches</vt:lpstr>
      <vt:lpstr>PowerPoint Presentation</vt:lpstr>
      <vt:lpstr>PowerPoint Presentation</vt:lpstr>
      <vt:lpstr>PowerPoint Presentation</vt:lpstr>
      <vt:lpstr>PowerPoint Presentation</vt:lpstr>
      <vt:lpstr>PowerPoint Presentation</vt:lpstr>
      <vt:lpstr>Natural Language Processing in R/Python</vt:lpstr>
      <vt:lpstr>PowerPoint Presentation</vt:lpstr>
      <vt:lpstr>Natural Language Processing in R</vt:lpstr>
      <vt:lpstr>NLP with the spacyr Package</vt:lpstr>
      <vt:lpstr>NLP with the spacyr Package</vt:lpstr>
      <vt:lpstr>openNLP</vt:lpstr>
      <vt:lpstr>Figure 8.1 An example sentence parsed with various annotations</vt:lpstr>
      <vt:lpstr>Maximum Entropy (maxent)</vt:lpstr>
      <vt:lpstr>Five Functions of the OpenNLP Using Maximum Entropy (Maxent)</vt:lpstr>
      <vt:lpstr>Named Entity Recognition Models in OpenNLP</vt:lpstr>
      <vt:lpstr>Penn Treebank Part of Speech (POS) Tag Codes</vt:lpstr>
      <vt:lpstr>cleanNLP</vt:lpstr>
      <vt:lpstr>Basic Workflow in cleanNLP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Derrick Cogburn</cp:lastModifiedBy>
  <cp:revision>1590</cp:revision>
  <cp:lastPrinted>2019-01-09T06:17:15Z</cp:lastPrinted>
  <dcterms:created xsi:type="dcterms:W3CDTF">2012-07-13T17:56:58Z</dcterms:created>
  <dcterms:modified xsi:type="dcterms:W3CDTF">2024-12-19T02:05:27Z</dcterms:modified>
</cp:coreProperties>
</file>